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9" r:id="rId4"/>
    <p:sldId id="300" r:id="rId5"/>
    <p:sldId id="292" r:id="rId6"/>
    <p:sldId id="296" r:id="rId7"/>
    <p:sldId id="301" r:id="rId8"/>
    <p:sldId id="258" r:id="rId9"/>
    <p:sldId id="302" r:id="rId10"/>
    <p:sldId id="259" r:id="rId11"/>
    <p:sldId id="262" r:id="rId12"/>
    <p:sldId id="263" r:id="rId13"/>
    <p:sldId id="260" r:id="rId14"/>
    <p:sldId id="286" r:id="rId15"/>
    <p:sldId id="287" r:id="rId16"/>
    <p:sldId id="303" r:id="rId17"/>
    <p:sldId id="295" r:id="rId18"/>
    <p:sldId id="276" r:id="rId19"/>
    <p:sldId id="265" r:id="rId20"/>
    <p:sldId id="297" r:id="rId21"/>
    <p:sldId id="298" r:id="rId22"/>
    <p:sldId id="304" r:id="rId23"/>
    <p:sldId id="294" r:id="rId24"/>
    <p:sldId id="290" r:id="rId25"/>
    <p:sldId id="305" r:id="rId26"/>
    <p:sldId id="261" r:id="rId27"/>
    <p:sldId id="291" r:id="rId28"/>
    <p:sldId id="285" r:id="rId29"/>
    <p:sldId id="288" r:id="rId30"/>
    <p:sldId id="277" r:id="rId31"/>
    <p:sldId id="284" r:id="rId32"/>
    <p:sldId id="278" r:id="rId33"/>
    <p:sldId id="279" r:id="rId34"/>
    <p:sldId id="280" r:id="rId35"/>
    <p:sldId id="281" r:id="rId36"/>
    <p:sldId id="282" r:id="rId37"/>
    <p:sldId id="283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2"/>
    <p:restoredTop sz="94680"/>
  </p:normalViewPr>
  <p:slideViewPr>
    <p:cSldViewPr snapToGrid="0" snapToObjects="1">
      <p:cViewPr>
        <p:scale>
          <a:sx n="104" d="100"/>
          <a:sy n="104" d="100"/>
        </p:scale>
        <p:origin x="115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06753-9BFE-A449-B79D-5847F9953C7C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15C4A-E34C-6548-9804-C91FBA0CB0E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24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781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65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15C4A-E34C-6548-9804-C91FBA0CB0E2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945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B4633-2DAB-979F-CF10-621C0AE25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BF621F-4D46-4E8B-DEBE-0D45B9CF9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41D7A-C327-DA1D-E84F-E55BAB49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FF0127-67AF-DB93-9930-B0198CED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ABF9-6110-CCEC-8E39-72C3EC69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10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030BC-86DC-B4F5-319F-BAEAF228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8B676D-B7AD-E753-DACB-60ECBEB11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E3FD8-5097-EBD0-D13F-1427F2DB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450B4-8306-8796-8445-855EDA04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286D36-A431-B54A-67CB-3EEB9D50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8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63D43-7711-3F45-2952-97E708346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38A2-2503-796B-13AB-6940E5466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959929-C78F-A8FA-B858-8C4DBCA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88E9D-8E8D-A214-AB20-DB15B9EB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7EBAD-BA2C-C923-F1F7-ED98970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56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23A2A-5485-9F94-7EA8-31755EF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5AA84-F651-60BE-C68A-AE37F640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6C35F-2C08-DB29-615F-0220130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591B9-0731-26AF-CC00-836538C0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90BC66-1421-6C4B-E093-895EDB2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78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040C-EDCD-A160-F731-2B1EC74E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F6CE01-21D2-CABE-A963-77CFF6F96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6FEE86-2762-84B9-2FA2-A6894BEC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111BF-E501-C600-25AF-40501542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FF5420-672D-BE26-FF64-2E12F023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38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41C5F-589F-EBE8-0652-CCB8FC5F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69B1C-39C3-BD2F-FEC6-8AFE8DFB9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96827C-4036-EFCC-4E60-357168AC2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D78E4-9488-3AEA-45F4-3C3300C6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4512D8-330F-01C5-3091-392A562D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6B846F-973C-9869-683D-E4D8FE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815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B6E84-FAC7-934A-9DD5-3BF7E4BB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6E216E-ACCA-0F28-A9D0-9E549AC8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F7DB6A-5B74-D3CC-4E4F-AA2E10F49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491329-B718-6878-849A-52F12EFB1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8C631D-2EE7-143E-01B6-6CD2D5D30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FD5DA1-19B7-1CE1-3AF7-3F31E247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770A8-FFCE-90B7-59FD-778A121B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CEDC64-2C67-C8A4-9F90-019AB96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71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3674-098D-A244-F8DF-CBAFB851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D621B-F1CF-0D5C-C48F-FB3FED58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A8ED13-9B4B-89AD-DE18-24C66B0E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CA584-42AC-BA4B-D637-4C4CBF2C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149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2D3B6B-CD05-D35B-089C-C960D960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ED56F-2D55-4D33-6194-E139B480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49C6EE-A263-223F-8762-FB45B000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314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195CB-A76C-B325-1F8B-FD39F6AF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BD5FF-6380-7201-0B41-1A88CF99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8D009A-9EF4-DEB1-DE96-34CBC61B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AAA6BC-4EA5-6631-80A2-E3060865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F1324E-CF77-6520-8BC0-4C0CCB1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ACF5B1-3A95-F911-8B29-3AFB6433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051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8C103-ABCD-2039-C110-61F0644F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5FF17D4-0343-6961-7E89-34159885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571853-8B4B-895C-7DB2-192C3B413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C012BD-C586-5CA1-32E0-C582F472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EA501E-5FEB-B2F3-4112-27D2B726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95081E-2668-74B6-03C4-A78D69EC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14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1291A3-9F9A-A090-4902-894D74DC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70F677-07AF-9DC9-FA5C-BF29919A2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D6CC1-3DA0-0D26-E6CB-91EF7409F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AE10-32F1-C848-AD69-43DF4137F0B4}" type="datetimeFigureOut">
              <a:rPr lang="de-CH" smtClean="0"/>
              <a:t>07.06.22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E0AEF-3BB1-8DD8-7D43-660FB17C4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A619F-07FE-9E37-82B9-9F4A1B1F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E86F-219B-F84A-B302-2BEA149C4FE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89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eterhigginson.co.uk/lmc/help.html" TargetMode="External"/><Relationship Id="rId2" Type="http://schemas.openxmlformats.org/officeDocument/2006/relationships/hyperlink" Target="https://peterhigginson.co.uk/lmc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3545E-B876-FB4A-2794-3FE79D612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914095-B38A-D2AF-4990-1793AA53F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Andreas Schärer</a:t>
            </a:r>
          </a:p>
          <a:p>
            <a:r>
              <a:rPr lang="de-CH" dirty="0"/>
              <a:t>Kanti Romanshorn</a:t>
            </a:r>
          </a:p>
        </p:txBody>
      </p:sp>
    </p:spTree>
    <p:extLst>
      <p:ext uri="{BB962C8B-B14F-4D97-AF65-F5344CB8AC3E}">
        <p14:creationId xmlns:p14="http://schemas.microsoft.com/office/powerpoint/2010/main" val="200472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863262" cy="5032375"/>
          </a:xfrm>
        </p:spPr>
        <p:txBody>
          <a:bodyPr>
            <a:normAutofit/>
          </a:bodyPr>
          <a:lstStyle/>
          <a:p>
            <a:r>
              <a:rPr lang="de-CH" dirty="0"/>
              <a:t>Was CPU macht: </a:t>
            </a:r>
            <a:r>
              <a:rPr lang="de-CH" b="1" dirty="0"/>
              <a:t>Befehle</a:t>
            </a:r>
            <a:r>
              <a:rPr lang="de-CH" dirty="0"/>
              <a:t> ausführen</a:t>
            </a:r>
          </a:p>
          <a:p>
            <a:r>
              <a:rPr lang="de-CH" dirty="0"/>
              <a:t>CPU </a:t>
            </a:r>
            <a:r>
              <a:rPr lang="de-CH" b="1" dirty="0"/>
              <a:t>kennt nur Binärzahlen </a:t>
            </a:r>
            <a:r>
              <a:rPr lang="de-CH" dirty="0"/>
              <a:t>(0 &amp; 1)</a:t>
            </a:r>
          </a:p>
          <a:p>
            <a:r>
              <a:rPr lang="de-CH" dirty="0"/>
              <a:t>Befehle, die CPU ausführen soll, müssen also in Sprache sein, die CPU versteht</a:t>
            </a:r>
          </a:p>
          <a:p>
            <a:r>
              <a:rPr lang="de-CH" dirty="0"/>
              <a:t>Beispiel: 10010100111011010010100101001101010010110101001…</a:t>
            </a:r>
          </a:p>
          <a:p>
            <a:r>
              <a:rPr lang="de-CH" dirty="0"/>
              <a:t>Diese Sprache heisst </a:t>
            </a:r>
            <a:r>
              <a:rPr lang="de-CH" b="1" dirty="0"/>
              <a:t>Maschinensprache</a:t>
            </a:r>
            <a:endParaRPr lang="de-CH" i="1" dirty="0"/>
          </a:p>
          <a:p>
            <a:r>
              <a:rPr lang="de-CH" b="1" dirty="0"/>
              <a:t>Verschiedene CPUs </a:t>
            </a:r>
            <a:r>
              <a:rPr lang="de-CH" dirty="0"/>
              <a:t>haben verschiedene</a:t>
            </a:r>
            <a:br>
              <a:rPr lang="de-CH" dirty="0"/>
            </a:br>
            <a:r>
              <a:rPr lang="de-CH" dirty="0"/>
              <a:t>Maschinensprachen (aber alle rein binär)</a:t>
            </a:r>
          </a:p>
        </p:txBody>
      </p:sp>
      <p:pic>
        <p:nvPicPr>
          <p:cNvPr id="1026" name="Picture 2" descr="Intel oder AMD - Kaufberatung Prozessor">
            <a:extLst>
              <a:ext uri="{FF2B5EF4-FFF2-40B4-BE49-F238E27FC236}">
                <a16:creationId xmlns:a16="http://schemas.microsoft.com/office/drawing/2014/main" id="{96B614E7-DB80-F529-E1AF-30BAD8C4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3" y="4332287"/>
            <a:ext cx="4114679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90 Binary Vortex Stock Photos, Pictures &amp; Royalty-Free Images - iStock">
            <a:extLst>
              <a:ext uri="{FF2B5EF4-FFF2-40B4-BE49-F238E27FC236}">
                <a16:creationId xmlns:a16="http://schemas.microsoft.com/office/drawing/2014/main" id="{97F4BEB5-ED6F-0AC0-1F13-652B0A43B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7" b="21247"/>
          <a:stretch/>
        </p:blipFill>
        <p:spPr bwMode="auto">
          <a:xfrm>
            <a:off x="6486525" y="319088"/>
            <a:ext cx="5505450" cy="24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0FE1-06DA-AEAF-3F5C-0D9BAE3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Sprache der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B9015-089E-3076-83A9-B819AA4F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7510780" cy="5032375"/>
          </a:xfrm>
        </p:spPr>
        <p:txBody>
          <a:bodyPr>
            <a:normAutofit fontScale="92500"/>
          </a:bodyPr>
          <a:lstStyle/>
          <a:p>
            <a:r>
              <a:rPr lang="de-CH" i="1" dirty="0"/>
              <a:t>Wie</a:t>
            </a:r>
            <a:r>
              <a:rPr lang="de-CH" dirty="0"/>
              <a:t> können wir nun </a:t>
            </a:r>
            <a:r>
              <a:rPr lang="de-CH" i="1" dirty="0"/>
              <a:t>Programmieren</a:t>
            </a:r>
            <a:r>
              <a:rPr lang="de-CH" dirty="0"/>
              <a:t>?</a:t>
            </a:r>
          </a:p>
          <a:p>
            <a:r>
              <a:rPr lang="de-CH" b="1" dirty="0"/>
              <a:t>Variante 1:</a:t>
            </a:r>
            <a:r>
              <a:rPr lang="de-CH" dirty="0"/>
              <a:t> Code  </a:t>
            </a:r>
            <a:r>
              <a:rPr lang="de-CH" i="1" dirty="0"/>
              <a:t>direkt in Maschinensprache </a:t>
            </a:r>
            <a:r>
              <a:rPr lang="de-CH" dirty="0"/>
              <a:t>schreiben!</a:t>
            </a:r>
          </a:p>
          <a:p>
            <a:pPr marL="0" indent="0">
              <a:buNone/>
            </a:pPr>
            <a:endParaRPr lang="de-CH" b="1" dirty="0"/>
          </a:p>
          <a:p>
            <a:pPr marL="0" indent="0">
              <a:buNone/>
            </a:pPr>
            <a:endParaRPr lang="de-CH" b="1" dirty="0"/>
          </a:p>
          <a:p>
            <a:r>
              <a:rPr lang="de-CH" b="1" dirty="0"/>
              <a:t>Variante 2: </a:t>
            </a:r>
            <a:r>
              <a:rPr lang="de-CH" i="1" dirty="0"/>
              <a:t>Programmiersprache</a:t>
            </a:r>
            <a:r>
              <a:rPr lang="de-CH" dirty="0"/>
              <a:t> wie Python wählen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Variante 3:</a:t>
            </a:r>
            <a:r>
              <a:rPr lang="de-CH" dirty="0"/>
              <a:t> Programmieren in Assembler (Zwischending, später mehr)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67D165-AB27-F594-1C22-BB7DF4A1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6"/>
          <a:stretch/>
        </p:blipFill>
        <p:spPr bwMode="auto">
          <a:xfrm>
            <a:off x="8348980" y="1412875"/>
            <a:ext cx="361823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oji schockiert Stockvektoren, lizenzfreie Illustrationen | Depositphotos">
            <a:extLst>
              <a:ext uri="{FF2B5EF4-FFF2-40B4-BE49-F238E27FC236}">
                <a16:creationId xmlns:a16="http://schemas.microsoft.com/office/drawing/2014/main" id="{9804C0E6-2F8B-6795-504E-BFDD6BF9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55" y="2652052"/>
            <a:ext cx="2284132" cy="13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umen Hoch Smiley Gesicht Emoji - Kostenlose Vektorgrafik auf Pixabay">
            <a:extLst>
              <a:ext uri="{FF2B5EF4-FFF2-40B4-BE49-F238E27FC236}">
                <a16:creationId xmlns:a16="http://schemas.microsoft.com/office/drawing/2014/main" id="{9277C362-B8D2-8E36-6E81-C75A2A6B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53" y="4618668"/>
            <a:ext cx="1927734" cy="13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0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9AF65-3B9F-9D16-DB29-321E789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Programmiersprachen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356C6-4D54-473B-9832-BF609EDA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Anstelle Befehle (Code) direkt in Maschinensprache zu schreiben, können eine </a:t>
            </a:r>
            <a:r>
              <a:rPr lang="de-CH" b="1" dirty="0"/>
              <a:t>Programmiersprache</a:t>
            </a:r>
            <a:r>
              <a:rPr lang="de-CH" dirty="0"/>
              <a:t> wählen …</a:t>
            </a:r>
          </a:p>
          <a:p>
            <a:r>
              <a:rPr lang="de-CH" dirty="0"/>
              <a:t>… wie Python, C#, Java, …</a:t>
            </a:r>
          </a:p>
          <a:p>
            <a:r>
              <a:rPr lang="de-CH" dirty="0"/>
              <a:t>Achtung: Diese versteht Prozessor </a:t>
            </a:r>
            <a:r>
              <a:rPr lang="de-CH" i="1" dirty="0"/>
              <a:t>nicht direkt!</a:t>
            </a:r>
          </a:p>
          <a:p>
            <a:r>
              <a:rPr lang="de-CH" dirty="0"/>
              <a:t>Muss diese zuerst deinem Computer ‘</a:t>
            </a:r>
            <a:r>
              <a:rPr lang="de-CH" i="1" dirty="0"/>
              <a:t>beibringen’</a:t>
            </a:r>
            <a:endParaRPr lang="de-CH" dirty="0"/>
          </a:p>
          <a:p>
            <a:r>
              <a:rPr lang="de-CH" dirty="0"/>
              <a:t>Mit Installation von </a:t>
            </a:r>
            <a:r>
              <a:rPr lang="de-CH" dirty="0" err="1"/>
              <a:t>TigerJython</a:t>
            </a:r>
            <a:r>
              <a:rPr lang="de-CH" dirty="0"/>
              <a:t> hast du deinem Computer Python ‘beigebracht’!</a:t>
            </a:r>
          </a:p>
          <a:p>
            <a:r>
              <a:rPr lang="de-CH" dirty="0"/>
              <a:t>Was passiert, wenn man </a:t>
            </a:r>
            <a:r>
              <a:rPr lang="de-CH" b="1" dirty="0"/>
              <a:t>Python-Code ausführt</a:t>
            </a:r>
            <a:r>
              <a:rPr lang="de-CH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Python-Code wird </a:t>
            </a:r>
            <a:r>
              <a:rPr lang="de-CH" b="1" dirty="0"/>
              <a:t>in Maschinensprache übersetzt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’x = 10’ -&gt; «101100101001010110010100110101000101101001»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Code in </a:t>
            </a:r>
            <a:r>
              <a:rPr lang="de-CH" b="1" dirty="0"/>
              <a:t>Maschinensprache</a:t>
            </a:r>
            <a:r>
              <a:rPr lang="de-CH" dirty="0"/>
              <a:t> wird von CPU </a:t>
            </a:r>
            <a:r>
              <a:rPr lang="de-CH" b="1" dirty="0"/>
              <a:t>ausgeführt</a:t>
            </a:r>
          </a:p>
          <a:p>
            <a:r>
              <a:rPr lang="de-CH" dirty="0"/>
              <a:t>Achtung: Dies ist massiv vereinfacht dargestellt!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28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A9FDF-9103-27A7-B77D-E01F619E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46"/>
            <a:ext cx="10515600" cy="1577886"/>
          </a:xfrm>
        </p:spPr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A14E0-549E-EE29-B2AC-9BED9F48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40"/>
            <a:ext cx="10888226" cy="5293360"/>
          </a:xfrm>
        </p:spPr>
        <p:txBody>
          <a:bodyPr>
            <a:normAutofit lnSpcReduction="10000"/>
          </a:bodyPr>
          <a:lstStyle/>
          <a:p>
            <a:r>
              <a:rPr lang="de-CH" dirty="0"/>
              <a:t>Maschinensprache programmieren ist praktisch unmöglich für Menschen, deshalb …</a:t>
            </a:r>
          </a:p>
          <a:p>
            <a:r>
              <a:rPr lang="de-CH" b="1" dirty="0"/>
              <a:t>Assembler</a:t>
            </a:r>
            <a:r>
              <a:rPr lang="de-CH" dirty="0"/>
              <a:t>: </a:t>
            </a:r>
            <a:r>
              <a:rPr lang="de-CH" i="1" dirty="0"/>
              <a:t>Übersetzung von Maschinensprache </a:t>
            </a:r>
            <a:r>
              <a:rPr lang="de-CH" dirty="0"/>
              <a:t>(binär) in etwas, was für Menschen noch verständlich ist (Buchstaben, Zahlen).</a:t>
            </a:r>
          </a:p>
          <a:p>
            <a:r>
              <a:rPr lang="de-CH" dirty="0"/>
              <a:t>Beispiel: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Kann damit </a:t>
            </a:r>
            <a:r>
              <a:rPr lang="de-CH" b="1" dirty="0"/>
              <a:t>direkt für CPU </a:t>
            </a:r>
            <a:r>
              <a:rPr lang="de-CH" dirty="0"/>
              <a:t>programmieren -&gt; maximal effizient</a:t>
            </a:r>
          </a:p>
          <a:p>
            <a:r>
              <a:rPr lang="de-CH" dirty="0"/>
              <a:t>Warum will man das?</a:t>
            </a:r>
          </a:p>
          <a:p>
            <a:pPr lvl="1"/>
            <a:r>
              <a:rPr lang="de-CH" dirty="0"/>
              <a:t>Früher: einzige Möglichkeit</a:t>
            </a:r>
          </a:p>
          <a:p>
            <a:pPr lvl="1"/>
            <a:r>
              <a:rPr lang="de-CH" dirty="0"/>
              <a:t>Heute: Code in Programmiersprache schreiben, dann in Assembler </a:t>
            </a:r>
            <a:r>
              <a:rPr lang="de-CH" b="1" dirty="0"/>
              <a:t>optimieren</a:t>
            </a:r>
          </a:p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FD1652-82DA-98DC-8EBD-00EB055E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686" y="3265619"/>
            <a:ext cx="1014022" cy="149120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522CA2B-3F87-B910-0C30-C14192799DF9}"/>
              </a:ext>
            </a:extLst>
          </p:cNvPr>
          <p:cNvSpPr txBox="1"/>
          <p:nvPr/>
        </p:nvSpPr>
        <p:spPr>
          <a:xfrm>
            <a:off x="2619936" y="3142526"/>
            <a:ext cx="6032421" cy="1674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 dirty="0"/>
              <a:t>0100000001100001000110010111101111010000000010001110101011011010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1111001100101101110101110110001001010101100100111010000100001100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1011101110111010111000010101100101100101011000001101100100001111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0010001111011010001110100000100101110010011111101000110110010010</a:t>
            </a:r>
          </a:p>
          <a:p>
            <a:pPr>
              <a:lnSpc>
                <a:spcPct val="150000"/>
              </a:lnSpc>
            </a:pPr>
            <a:r>
              <a:rPr lang="de-CH" sz="1400" dirty="0"/>
              <a:t>0111111111101000101011110110100001001001001110100110001000100000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14429750-693C-BB8A-9E6A-A30A82E4194C}"/>
              </a:ext>
            </a:extLst>
          </p:cNvPr>
          <p:cNvSpPr/>
          <p:nvPr/>
        </p:nvSpPr>
        <p:spPr>
          <a:xfrm>
            <a:off x="8652357" y="3805934"/>
            <a:ext cx="700365" cy="347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332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81FC-7326-5B2B-836B-97BE7704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21800" cy="1325563"/>
          </a:xfrm>
        </p:spPr>
        <p:txBody>
          <a:bodyPr/>
          <a:lstStyle/>
          <a:p>
            <a:r>
              <a:rPr lang="de-CH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87DD8-3538-D32E-0B4A-4F2840B2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Besprecht in 2-3er Gruppen und macht Notizen: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Erkläre, was </a:t>
            </a:r>
            <a:r>
              <a:rPr lang="de-CH" b="1" dirty="0"/>
              <a:t>Maschinensprache</a:t>
            </a:r>
            <a:r>
              <a:rPr lang="de-CH" dirty="0"/>
              <a:t> ist.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Erkläre was </a:t>
            </a:r>
            <a:r>
              <a:rPr lang="de-CH" b="1" dirty="0"/>
              <a:t>im Hintergrund passiert</a:t>
            </a:r>
            <a:r>
              <a:rPr lang="de-CH" dirty="0"/>
              <a:t>, wenn man ein </a:t>
            </a:r>
            <a:r>
              <a:rPr lang="de-CH" b="1" dirty="0"/>
              <a:t>Python</a:t>
            </a:r>
            <a:r>
              <a:rPr lang="de-CH" dirty="0"/>
              <a:t>-Programm laufen lässt.</a:t>
            </a:r>
          </a:p>
          <a:p>
            <a:pPr marL="514350" indent="-514350">
              <a:buFont typeface="+mj-lt"/>
              <a:buAutoNum type="arabicPeriod"/>
            </a:pPr>
            <a:r>
              <a:rPr lang="de-CH" b="1" dirty="0"/>
              <a:t>Python vs. Assembler vs. Maschinensprache.</a:t>
            </a:r>
            <a:r>
              <a:rPr lang="de-CH" dirty="0"/>
              <a:t> Fülle Tabelle aus: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9F41045-862F-7173-5B45-20862C6E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9021"/>
              </p:ext>
            </p:extLst>
          </p:nvPr>
        </p:nvGraphicFramePr>
        <p:xfrm>
          <a:off x="2032000" y="4295986"/>
          <a:ext cx="8128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634129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84853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14693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2300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Assembler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Maschinensprache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Vorteile</a:t>
                      </a:r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9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Nachteile</a:t>
                      </a:r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5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Beispiel</a:t>
                      </a:r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9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281FC-7326-5B2B-836B-97BE7704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Zusammenfassung: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87DD8-3538-D32E-0B4A-4F2840B2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Python vs. Assembler vs. Maschinensprache.</a:t>
            </a:r>
            <a:r>
              <a:rPr lang="de-CH" dirty="0"/>
              <a:t> Fülle Tabelle aus: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9F41045-862F-7173-5B45-20862C6E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73382"/>
              </p:ext>
            </p:extLst>
          </p:nvPr>
        </p:nvGraphicFramePr>
        <p:xfrm>
          <a:off x="965200" y="2424931"/>
          <a:ext cx="971296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780">
                  <a:extLst>
                    <a:ext uri="{9D8B030D-6E8A-4147-A177-3AD203B41FA5}">
                      <a16:colId xmlns:a16="http://schemas.microsoft.com/office/drawing/2014/main" val="2963412965"/>
                    </a:ext>
                  </a:extLst>
                </a:gridCol>
                <a:gridCol w="2611780">
                  <a:extLst>
                    <a:ext uri="{9D8B030D-6E8A-4147-A177-3AD203B41FA5}">
                      <a16:colId xmlns:a16="http://schemas.microsoft.com/office/drawing/2014/main" val="1908485315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1261469328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1402300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Assembler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Maschinensprache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Am einfachsten zu programmieren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Fast «Muttersprache» der CPU</a:t>
                      </a:r>
                    </a:p>
                    <a:p>
                      <a:endParaRPr lang="de-CH" dirty="0"/>
                    </a:p>
                    <a:p>
                      <a:r>
                        <a:rPr lang="de-CH" dirty="0"/>
                        <a:t>Viel besser verständlich wie Maschinensprache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Nahe an Hardware, da quasi «Muttersprache» der CPU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9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Nachteile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Weit weg von Hardware (ineffizient),</a:t>
                      </a:r>
                    </a:p>
                    <a:p>
                      <a:r>
                        <a:rPr lang="de-CH" dirty="0"/>
                        <a:t>Muss zuerst installiert werden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Viel schwieriger als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Praktisch unverständlich für Menschen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5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/>
                        <a:t>Beispiel</a:t>
                      </a:r>
                    </a:p>
                    <a:p>
                      <a:endParaRPr lang="de-CH" b="1" dirty="0"/>
                    </a:p>
                    <a:p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x = 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ADD 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10010100101011001001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4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94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3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Rechnung</a:t>
            </a:r>
          </a:p>
        </p:txBody>
      </p:sp>
    </p:spTree>
    <p:extLst>
      <p:ext uri="{BB962C8B-B14F-4D97-AF65-F5344CB8AC3E}">
        <p14:creationId xmlns:p14="http://schemas.microsoft.com/office/powerpoint/2010/main" val="154142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B0FB7-EDF6-7C03-9041-2348FFE9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Anspruchsvolle Rechnung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64557B-1AC0-A62C-892B-E93B48F26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Wollen mit Computer berechnen: 30 + 12 = ?</a:t>
            </a:r>
          </a:p>
          <a:p>
            <a:r>
              <a:rPr lang="de-CH" dirty="0"/>
              <a:t>Berechne mit Python! Wer hat es zuerst?</a:t>
            </a:r>
          </a:p>
          <a:p>
            <a:r>
              <a:rPr lang="de-CH" dirty="0"/>
              <a:t>Lösung:</a:t>
            </a:r>
            <a:br>
              <a:rPr lang="de-CH" dirty="0"/>
            </a:br>
            <a:br>
              <a:rPr lang="de-CH" dirty="0"/>
            </a:br>
            <a:endParaRPr lang="de-CH" dirty="0"/>
          </a:p>
          <a:p>
            <a:r>
              <a:rPr lang="de-CH" dirty="0"/>
              <a:t>Doch was passiert </a:t>
            </a:r>
            <a:r>
              <a:rPr lang="de-CH" i="1" dirty="0"/>
              <a:t>im Hintergrund</a:t>
            </a:r>
            <a:r>
              <a:rPr lang="de-CH" dirty="0"/>
              <a:t>?</a:t>
            </a:r>
          </a:p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C1FF13-77D8-1796-7A89-962D2FA0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16" y="3269563"/>
            <a:ext cx="2768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E25A4D80-D264-9CEF-222D-3CCA56696CB2}"/>
              </a:ext>
            </a:extLst>
          </p:cNvPr>
          <p:cNvSpPr/>
          <p:nvPr/>
        </p:nvSpPr>
        <p:spPr>
          <a:xfrm>
            <a:off x="228930" y="1690688"/>
            <a:ext cx="1948013" cy="5065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 dirty="0">
                <a:solidFill>
                  <a:srgbClr val="0070C0"/>
                </a:solidFill>
              </a:rPr>
              <a:t>sichtbar für </a:t>
            </a:r>
            <a:r>
              <a:rPr lang="de-CH" sz="2400" dirty="0" err="1">
                <a:solidFill>
                  <a:srgbClr val="0070C0"/>
                </a:solidFill>
              </a:rPr>
              <a:t>Benutzer:in</a:t>
            </a:r>
            <a:endParaRPr lang="de-CH" sz="2400" dirty="0">
              <a:solidFill>
                <a:srgbClr val="0070C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99B1668-0AEB-533D-DD49-7A99EA32AAAF}"/>
              </a:ext>
            </a:extLst>
          </p:cNvPr>
          <p:cNvSpPr/>
          <p:nvPr/>
        </p:nvSpPr>
        <p:spPr>
          <a:xfrm>
            <a:off x="2248065" y="1690688"/>
            <a:ext cx="9811855" cy="5065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sz="2400">
                <a:solidFill>
                  <a:srgbClr val="0070C0"/>
                </a:solidFill>
              </a:rPr>
              <a:t>passiert </a:t>
            </a:r>
            <a:r>
              <a:rPr lang="de-CH" sz="2400" dirty="0">
                <a:solidFill>
                  <a:srgbClr val="0070C0"/>
                </a:solidFill>
              </a:rPr>
              <a:t>im Hintergrund, ist</a:t>
            </a:r>
            <a:br>
              <a:rPr lang="de-CH" sz="2400" dirty="0">
                <a:solidFill>
                  <a:srgbClr val="0070C0"/>
                </a:solidFill>
              </a:rPr>
            </a:br>
            <a:r>
              <a:rPr lang="de-CH" sz="2400" dirty="0">
                <a:solidFill>
                  <a:srgbClr val="0070C0"/>
                </a:solidFill>
              </a:rPr>
              <a:t>unsichtbar für </a:t>
            </a:r>
            <a:r>
              <a:rPr lang="de-CH" sz="2400" dirty="0" err="1">
                <a:solidFill>
                  <a:srgbClr val="0070C0"/>
                </a:solidFill>
              </a:rPr>
              <a:t>Benutzer:in</a:t>
            </a:r>
            <a:endParaRPr lang="de-CH" sz="2400" dirty="0">
              <a:solidFill>
                <a:srgbClr val="0070C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7B04E9-140F-508D-198E-C951077F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57240" cy="1325563"/>
          </a:xfrm>
        </p:spPr>
        <p:txBody>
          <a:bodyPr/>
          <a:lstStyle/>
          <a:p>
            <a:r>
              <a:rPr lang="de-CH" dirty="0"/>
              <a:t>Ausführen von Code (F5)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BCCDB4-8FD3-FF90-91DF-4B8479A78785}"/>
              </a:ext>
            </a:extLst>
          </p:cNvPr>
          <p:cNvSpPr txBox="1"/>
          <p:nvPr/>
        </p:nvSpPr>
        <p:spPr>
          <a:xfrm>
            <a:off x="4338320" y="2431483"/>
            <a:ext cx="273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100101001110110100101001010011010100101101010010110101001101010100101101001010111010100010100111001010010110010100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212C39-6033-0999-7DA6-1045F4FAAF44}"/>
              </a:ext>
            </a:extLst>
          </p:cNvPr>
          <p:cNvSpPr txBox="1"/>
          <p:nvPr/>
        </p:nvSpPr>
        <p:spPr>
          <a:xfrm>
            <a:off x="305792" y="2062151"/>
            <a:ext cx="14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Python-Code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80F9B9-E45E-8E43-BA08-854A1177B2A1}"/>
              </a:ext>
            </a:extLst>
          </p:cNvPr>
          <p:cNvSpPr txBox="1"/>
          <p:nvPr/>
        </p:nvSpPr>
        <p:spPr>
          <a:xfrm>
            <a:off x="4338320" y="2051647"/>
            <a:ext cx="273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Code in Maschinensprache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96B1A15-872D-0FF8-216C-62178301D224}"/>
              </a:ext>
            </a:extLst>
          </p:cNvPr>
          <p:cNvCxnSpPr>
            <a:cxnSpLocks/>
          </p:cNvCxnSpPr>
          <p:nvPr/>
        </p:nvCxnSpPr>
        <p:spPr>
          <a:xfrm>
            <a:off x="2248065" y="2651336"/>
            <a:ext cx="194801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939B922-96B3-C6A4-F646-FDF062F208AF}"/>
              </a:ext>
            </a:extLst>
          </p:cNvPr>
          <p:cNvSpPr txBox="1"/>
          <p:nvPr/>
        </p:nvSpPr>
        <p:spPr>
          <a:xfrm>
            <a:off x="2143760" y="270731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umgewandelt in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0CED0B-8286-7746-9ECA-C7F0512FE410}"/>
              </a:ext>
            </a:extLst>
          </p:cNvPr>
          <p:cNvSpPr txBox="1"/>
          <p:nvPr/>
        </p:nvSpPr>
        <p:spPr>
          <a:xfrm>
            <a:off x="9146897" y="2051647"/>
            <a:ext cx="109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Prozessor</a:t>
            </a:r>
          </a:p>
        </p:txBody>
      </p:sp>
      <p:pic>
        <p:nvPicPr>
          <p:cNvPr id="11" name="Picture 2" descr="CPUs bald teurer? Intel warnt vor CPU-Knappheit - PC-WELT">
            <a:extLst>
              <a:ext uri="{FF2B5EF4-FFF2-40B4-BE49-F238E27FC236}">
                <a16:creationId xmlns:a16="http://schemas.microsoft.com/office/drawing/2014/main" id="{B3737FF7-F563-AE27-306B-57BB78A8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990" y="2478135"/>
            <a:ext cx="2552613" cy="127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CB0093D-87E5-C1AC-7508-1746B110CFCD}"/>
              </a:ext>
            </a:extLst>
          </p:cNvPr>
          <p:cNvCxnSpPr>
            <a:cxnSpLocks/>
          </p:cNvCxnSpPr>
          <p:nvPr/>
        </p:nvCxnSpPr>
        <p:spPr>
          <a:xfrm>
            <a:off x="7236817" y="2651336"/>
            <a:ext cx="18389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BB60DFB-0F59-F96A-A6B0-B4FE4B0173AC}"/>
              </a:ext>
            </a:extLst>
          </p:cNvPr>
          <p:cNvSpPr txBox="1"/>
          <p:nvPr/>
        </p:nvSpPr>
        <p:spPr>
          <a:xfrm>
            <a:off x="7023457" y="2744909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Wird ausgeführt</a:t>
            </a:r>
          </a:p>
          <a:p>
            <a:pPr algn="ctr"/>
            <a:r>
              <a:rPr lang="de-CH" dirty="0"/>
              <a:t>von</a:t>
            </a:r>
          </a:p>
        </p:txBody>
      </p:sp>
      <p:pic>
        <p:nvPicPr>
          <p:cNvPr id="16" name="Picture 2" descr="HPE 815101-B21 (1 x 64GB, DDR4-2666, SO-DIMM)">
            <a:extLst>
              <a:ext uri="{FF2B5EF4-FFF2-40B4-BE49-F238E27FC236}">
                <a16:creationId xmlns:a16="http://schemas.microsoft.com/office/drawing/2014/main" id="{6CBE8843-95AE-C7B2-7144-F3D8E66CD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98" y="4884155"/>
            <a:ext cx="2436713" cy="18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88817D8-326B-9E19-5CAB-F7603BBE8F8D}"/>
              </a:ext>
            </a:extLst>
          </p:cNvPr>
          <p:cNvSpPr txBox="1"/>
          <p:nvPr/>
        </p:nvSpPr>
        <p:spPr>
          <a:xfrm>
            <a:off x="9146897" y="497772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Arbeitsspeicher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D68425E-375E-EA41-9932-E729B8EA7075}"/>
              </a:ext>
            </a:extLst>
          </p:cNvPr>
          <p:cNvSpPr txBox="1"/>
          <p:nvPr/>
        </p:nvSpPr>
        <p:spPr>
          <a:xfrm>
            <a:off x="9355508" y="4109934"/>
            <a:ext cx="212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Lesen und Schreiben</a:t>
            </a:r>
            <a:br>
              <a:rPr lang="de-CH" dirty="0"/>
            </a:br>
            <a:r>
              <a:rPr lang="de-CH" dirty="0"/>
              <a:t>von Werten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86FBE02-DC66-65D9-97BE-4B7482FB3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8204" r="67063" b="22491"/>
          <a:stretch/>
        </p:blipFill>
        <p:spPr>
          <a:xfrm>
            <a:off x="427927" y="4698285"/>
            <a:ext cx="1591412" cy="1004531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4298F60-D271-C617-A262-6DD68C036F3B}"/>
              </a:ext>
            </a:extLst>
          </p:cNvPr>
          <p:cNvCxnSpPr>
            <a:cxnSpLocks/>
          </p:cNvCxnSpPr>
          <p:nvPr/>
        </p:nvCxnSpPr>
        <p:spPr>
          <a:xfrm flipH="1">
            <a:off x="2019339" y="3794175"/>
            <a:ext cx="7056437" cy="118355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FC04168-2766-77B8-D47D-F4F404565603}"/>
              </a:ext>
            </a:extLst>
          </p:cNvPr>
          <p:cNvCxnSpPr>
            <a:cxnSpLocks/>
          </p:cNvCxnSpPr>
          <p:nvPr/>
        </p:nvCxnSpPr>
        <p:spPr>
          <a:xfrm>
            <a:off x="11592560" y="3888474"/>
            <a:ext cx="0" cy="1089252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A17C1795-E691-7B94-3AE8-8F789C7F679D}"/>
              </a:ext>
            </a:extLst>
          </p:cNvPr>
          <p:cNvSpPr txBox="1"/>
          <p:nvPr/>
        </p:nvSpPr>
        <p:spPr>
          <a:xfrm>
            <a:off x="4541881" y="4445461"/>
            <a:ext cx="391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Gibt Resultat(</a:t>
            </a:r>
            <a:r>
              <a:rPr lang="de-CH" dirty="0" err="1"/>
              <a:t>e</a:t>
            </a:r>
            <a:r>
              <a:rPr lang="de-CH" dirty="0"/>
              <a:t>) zurück, damit ausgegeben werden können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C5F2044-4F97-B411-7A81-2BEAD9C46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56" t="9520" r="66223" b="83382"/>
          <a:stretch/>
        </p:blipFill>
        <p:spPr>
          <a:xfrm>
            <a:off x="7023457" y="528123"/>
            <a:ext cx="1131111" cy="1002873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908B7400-8845-0729-8AF1-FAAB6856664E}"/>
              </a:ext>
            </a:extLst>
          </p:cNvPr>
          <p:cNvSpPr txBox="1"/>
          <p:nvPr/>
        </p:nvSpPr>
        <p:spPr>
          <a:xfrm>
            <a:off x="348043" y="4328953"/>
            <a:ext cx="16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Ausgabefenster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35E3394-04D6-3C55-A879-B505C8780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94" y="2768049"/>
            <a:ext cx="1868278" cy="3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5" grpId="0"/>
      <p:bldP spid="6" grpId="0"/>
      <p:bldP spid="7" grpId="0"/>
      <p:bldP spid="10" grpId="0"/>
      <p:bldP spid="12" grpId="0"/>
      <p:bldP spid="14" grpId="0"/>
      <p:bldP spid="17" grpId="0"/>
      <p:bldP spid="22" grpId="0"/>
      <p:bldP spid="27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53AB0-1D82-FF14-BC6D-426C1A59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Addition in Assembler/Maschinensprache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F31674-3FE2-398E-1E0B-FADE5191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18690" cy="50323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CH" dirty="0"/>
              <a:t>Müssen CPU dazu folgende Befehle geben: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Speichere Wert </a:t>
            </a:r>
            <a:r>
              <a:rPr lang="de-CH" b="1" dirty="0">
                <a:solidFill>
                  <a:srgbClr val="0070C0"/>
                </a:solidFill>
              </a:rPr>
              <a:t>30</a:t>
            </a:r>
            <a:r>
              <a:rPr lang="de-CH" dirty="0"/>
              <a:t> in Arbeitsspeicher an Adresse </a:t>
            </a:r>
            <a:r>
              <a:rPr lang="de-CH" dirty="0">
                <a:solidFill>
                  <a:srgbClr val="0070C0"/>
                </a:solidFill>
              </a:rPr>
              <a:t>10010010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Speichere Wert </a:t>
            </a:r>
            <a:r>
              <a:rPr lang="de-CH" b="1" dirty="0">
                <a:solidFill>
                  <a:srgbClr val="00B050"/>
                </a:solidFill>
              </a:rPr>
              <a:t>12</a:t>
            </a:r>
            <a:r>
              <a:rPr lang="de-CH" dirty="0"/>
              <a:t> in Arbeitsspeicher an Adresse </a:t>
            </a:r>
            <a:r>
              <a:rPr lang="de-CH" dirty="0">
                <a:solidFill>
                  <a:srgbClr val="00B050"/>
                </a:solidFill>
              </a:rPr>
              <a:t>10010011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Hohle Wert aus Arbeitsspeicher an Adresse </a:t>
            </a:r>
            <a:r>
              <a:rPr lang="de-CH" dirty="0">
                <a:solidFill>
                  <a:srgbClr val="0070C0"/>
                </a:solidFill>
              </a:rPr>
              <a:t>10010010 </a:t>
            </a:r>
            <a:r>
              <a:rPr lang="de-CH" dirty="0"/>
              <a:t>und merke dir diesen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Hole Wert an Adresse </a:t>
            </a:r>
            <a:r>
              <a:rPr lang="de-CH" dirty="0">
                <a:solidFill>
                  <a:srgbClr val="00B050"/>
                </a:solidFill>
              </a:rPr>
              <a:t>10010011 </a:t>
            </a:r>
            <a:r>
              <a:rPr lang="de-CH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… und addiere zum bisherigen Wert dazu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Speichere Wert (also </a:t>
            </a:r>
            <a:r>
              <a:rPr lang="de-CH" b="1" dirty="0">
                <a:solidFill>
                  <a:srgbClr val="FF0000"/>
                </a:solidFill>
              </a:rPr>
              <a:t>42</a:t>
            </a:r>
            <a:r>
              <a:rPr lang="de-CH" dirty="0"/>
              <a:t>) an Adresse </a:t>
            </a:r>
            <a:r>
              <a:rPr lang="de-CH" dirty="0">
                <a:solidFill>
                  <a:srgbClr val="FF0000"/>
                </a:solidFill>
              </a:rPr>
              <a:t>10010100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Zeige Wert an Adresse </a:t>
            </a:r>
            <a:r>
              <a:rPr lang="de-CH" dirty="0">
                <a:solidFill>
                  <a:srgbClr val="FF0000"/>
                </a:solidFill>
              </a:rPr>
              <a:t>10010100</a:t>
            </a:r>
            <a:r>
              <a:rPr lang="de-CH" dirty="0"/>
              <a:t> auf Bildschirm an</a:t>
            </a:r>
          </a:p>
          <a:p>
            <a:r>
              <a:rPr lang="de-CH" dirty="0"/>
              <a:t>Achtung: In Realität bestehen ganze Befehle nur aus Nullen und Einsen! Und Adressen sind viel länger.</a:t>
            </a:r>
          </a:p>
        </p:txBody>
      </p:sp>
      <p:pic>
        <p:nvPicPr>
          <p:cNvPr id="4" name="Picture 4" descr="Umzug der Postfächer kommt nicht bei allen gut an - Lahr - Badische Zeitung">
            <a:extLst>
              <a:ext uri="{FF2B5EF4-FFF2-40B4-BE49-F238E27FC236}">
                <a16:creationId xmlns:a16="http://schemas.microsoft.com/office/drawing/2014/main" id="{35476379-3C8F-51FD-FE24-E64DF8273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8"/>
          <a:stretch/>
        </p:blipFill>
        <p:spPr bwMode="auto">
          <a:xfrm>
            <a:off x="8568857" y="1906668"/>
            <a:ext cx="3077898" cy="33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CF9F0AB-8D80-BD1B-5E9A-5BCDD62B3E04}"/>
              </a:ext>
            </a:extLst>
          </p:cNvPr>
          <p:cNvSpPr txBox="1"/>
          <p:nvPr/>
        </p:nvSpPr>
        <p:spPr>
          <a:xfrm>
            <a:off x="8899572" y="266255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  <a:highlight>
                  <a:srgbClr val="000000"/>
                </a:highlight>
              </a:rPr>
              <a:t>10010010</a:t>
            </a:r>
            <a:endParaRPr lang="de-CH" dirty="0">
              <a:highlight>
                <a:srgbClr val="000000"/>
              </a:highlight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FECA7F-827A-4D9D-BCC2-AB9D8973E7AC}"/>
              </a:ext>
            </a:extLst>
          </p:cNvPr>
          <p:cNvSpPr txBox="1"/>
          <p:nvPr/>
        </p:nvSpPr>
        <p:spPr>
          <a:xfrm>
            <a:off x="9047324" y="37318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  <a:highlight>
                  <a:srgbClr val="000000"/>
                </a:highlight>
              </a:rPr>
              <a:t>10010011</a:t>
            </a:r>
            <a:endParaRPr lang="de-CH" dirty="0">
              <a:highlight>
                <a:srgbClr val="000000"/>
              </a:highlight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379FB1-45BF-8EBA-FEC0-B2CA744C7F50}"/>
              </a:ext>
            </a:extLst>
          </p:cNvPr>
          <p:cNvSpPr txBox="1"/>
          <p:nvPr/>
        </p:nvSpPr>
        <p:spPr>
          <a:xfrm>
            <a:off x="9145068" y="471808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  <a:highlight>
                  <a:srgbClr val="000000"/>
                </a:highlight>
              </a:rPr>
              <a:t>10010100</a:t>
            </a:r>
            <a:endParaRPr lang="de-CH" dirty="0">
              <a:highlight>
                <a:srgbClr val="000000"/>
              </a:highlight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2F225F6-B33B-5326-74C5-7BF22E1CF1FD}"/>
              </a:ext>
            </a:extLst>
          </p:cNvPr>
          <p:cNvSpPr txBox="1"/>
          <p:nvPr/>
        </p:nvSpPr>
        <p:spPr>
          <a:xfrm>
            <a:off x="8568857" y="1424840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Adresse    |    Wert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2C45A5A-53A1-C81D-B39B-6114B4E61310}"/>
              </a:ext>
            </a:extLst>
          </p:cNvPr>
          <p:cNvSpPr txBox="1"/>
          <p:nvPr/>
        </p:nvSpPr>
        <p:spPr>
          <a:xfrm>
            <a:off x="10265888" y="266255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rgbClr val="0070C0"/>
                </a:solidFill>
              </a:rPr>
              <a:t>30</a:t>
            </a:r>
            <a:endParaRPr lang="de-CH" sz="36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ACBC11-2508-3984-CDA8-BD3CD8A3291C}"/>
              </a:ext>
            </a:extLst>
          </p:cNvPr>
          <p:cNvSpPr txBox="1"/>
          <p:nvPr/>
        </p:nvSpPr>
        <p:spPr>
          <a:xfrm>
            <a:off x="10296368" y="343757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A115701-C3F1-E136-E812-407E521653BF}"/>
              </a:ext>
            </a:extLst>
          </p:cNvPr>
          <p:cNvSpPr txBox="1"/>
          <p:nvPr/>
        </p:nvSpPr>
        <p:spPr>
          <a:xfrm>
            <a:off x="10303578" y="423917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rgbClr val="FF000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93462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30ACE-F24C-1B41-7750-56F2727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 Unterrichtseinheit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6848C-A3C3-0F9C-AD40-CF7817DA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Hauptziel: Verstehen, was beim Programmieren im Hintergrund passiert.</a:t>
            </a:r>
          </a:p>
          <a:p>
            <a:r>
              <a:rPr lang="de-CH" dirty="0"/>
              <a:t>Zusammenspiel von Software und Hardware verstehen.</a:t>
            </a:r>
          </a:p>
          <a:p>
            <a:r>
              <a:rPr lang="de-CH" dirty="0"/>
              <a:t>Wissen, welche Sprache die CPU eigentlich versteht.</a:t>
            </a:r>
          </a:p>
          <a:p>
            <a:r>
              <a:rPr lang="de-CH" dirty="0"/>
              <a:t>Wenig Assembler programmieren können.</a:t>
            </a:r>
          </a:p>
        </p:txBody>
      </p:sp>
    </p:spTree>
    <p:extLst>
      <p:ext uri="{BB962C8B-B14F-4D97-AF65-F5344CB8AC3E}">
        <p14:creationId xmlns:p14="http://schemas.microsoft.com/office/powerpoint/2010/main" val="94001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453B3-63EA-ECF0-D72D-72AD8D35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Addition: Vergleich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A8DC8A-6554-B0E7-C804-F43131AE1914}"/>
              </a:ext>
            </a:extLst>
          </p:cNvPr>
          <p:cNvSpPr txBox="1"/>
          <p:nvPr/>
        </p:nvSpPr>
        <p:spPr>
          <a:xfrm>
            <a:off x="6976236" y="1997765"/>
            <a:ext cx="4506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In Assembler / Maschinensprache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9B05D7-7498-A6A2-4CC3-A8698DB9A672}"/>
              </a:ext>
            </a:extLst>
          </p:cNvPr>
          <p:cNvSpPr txBox="1"/>
          <p:nvPr/>
        </p:nvSpPr>
        <p:spPr>
          <a:xfrm>
            <a:off x="2504136" y="1997765"/>
            <a:ext cx="14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In Python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DE0592-896E-ED8D-680A-A34B66B0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58" y="3173186"/>
            <a:ext cx="4292600" cy="2019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86D29-86AA-E0B7-37F6-225E3B0B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41" y="3702050"/>
            <a:ext cx="2768600" cy="5461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755295-2C48-E199-AFE9-AB7D676F1410}"/>
              </a:ext>
            </a:extLst>
          </p:cNvPr>
          <p:cNvSpPr txBox="1"/>
          <p:nvPr/>
        </p:nvSpPr>
        <p:spPr>
          <a:xfrm>
            <a:off x="2115791" y="5923613"/>
            <a:ext cx="219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(was wir Coden)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5D54EA-B65D-6024-0161-AE16BC53D9B8}"/>
              </a:ext>
            </a:extLst>
          </p:cNvPr>
          <p:cNvSpPr txBox="1"/>
          <p:nvPr/>
        </p:nvSpPr>
        <p:spPr>
          <a:xfrm>
            <a:off x="7319800" y="5923613"/>
            <a:ext cx="352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(was der Computer macht)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32072C9-1C78-B589-FFFB-9C00C1FEEFF2}"/>
              </a:ext>
            </a:extLst>
          </p:cNvPr>
          <p:cNvCxnSpPr/>
          <p:nvPr/>
        </p:nvCxnSpPr>
        <p:spPr>
          <a:xfrm>
            <a:off x="5786203" y="2015462"/>
            <a:ext cx="0" cy="46428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3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3EA4FF5-DE64-E2F0-B459-843BF1735C3E}"/>
              </a:ext>
            </a:extLst>
          </p:cNvPr>
          <p:cNvSpPr/>
          <p:nvPr/>
        </p:nvSpPr>
        <p:spPr>
          <a:xfrm>
            <a:off x="209862" y="179882"/>
            <a:ext cx="11677338" cy="6430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sz="5400" b="1" dirty="0"/>
              <a:t>CPU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F31AB5A-E846-D4AB-F751-106E439A0933}"/>
              </a:ext>
            </a:extLst>
          </p:cNvPr>
          <p:cNvSpPr/>
          <p:nvPr/>
        </p:nvSpPr>
        <p:spPr>
          <a:xfrm>
            <a:off x="839449" y="1903751"/>
            <a:ext cx="4901784" cy="43321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2CE40-03B9-6590-5482-3F88C008A584}"/>
              </a:ext>
            </a:extLst>
          </p:cNvPr>
          <p:cNvSpPr txBox="1"/>
          <p:nvPr/>
        </p:nvSpPr>
        <p:spPr>
          <a:xfrm>
            <a:off x="984609" y="1393341"/>
            <a:ext cx="4756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Was Leute denken, was ich tue.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83A255-9DC7-6C28-93F4-681B3DFEFDC8}"/>
              </a:ext>
            </a:extLst>
          </p:cNvPr>
          <p:cNvSpPr txBox="1"/>
          <p:nvPr/>
        </p:nvSpPr>
        <p:spPr>
          <a:xfrm>
            <a:off x="7663607" y="1396582"/>
            <a:ext cx="196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Was ich tue.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D601D84-6767-DEDE-C3FA-EAA3A8ECB529}"/>
              </a:ext>
            </a:extLst>
          </p:cNvPr>
          <p:cNvSpPr/>
          <p:nvPr/>
        </p:nvSpPr>
        <p:spPr>
          <a:xfrm>
            <a:off x="6363324" y="1903751"/>
            <a:ext cx="4901784" cy="43321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1500" dirty="0"/>
              <a:t>10100110100010001001110000111000000001110001111101110011101010000011101100001010001111100101011000010011000110011001100011000101001001101100000110001111111000101000100001101011110011001110100000001101100111010101101000100100001011110101010011100101111001110000100011110000010100100011100001010101010111110101000001000001000100110010110000111100101100011000001101000001010111101110101011101010111100000111010110101010100000010000111110001100110000011000101011111111010101001100110111110010000111011011110010100111001011110010100011000111111000011000100000001101011110111010100001001101100001100100110100010011001010110101110100001000011001110100001111011000000100110001010001001100111001111010101111001001000011100101011010011110001101001101100110111111111010001010111010100010111110010010010101110110001100011010100101011010010101101000001100011001111001111001110110010011110010101010110010000111101011001111001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9092C85-318B-EA95-7953-8D4A4099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41" y="3702050"/>
            <a:ext cx="2768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Kahoot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770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F15BA-7A5C-9A87-F169-1AEDE531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Lektion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6D66ED-F65A-CBED-3392-051FA3958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514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58760" cy="4862739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lvl="1"/>
            <a:r>
              <a:rPr lang="de-CH" dirty="0"/>
              <a:t>Wie baut man einen Computer?</a:t>
            </a:r>
          </a:p>
          <a:p>
            <a:pPr lvl="1"/>
            <a:r>
              <a:rPr lang="de-CH" dirty="0"/>
              <a:t>Nach welchen Schritten geht Computer beim Ausführen von Programmen auf?</a:t>
            </a:r>
          </a:p>
          <a:p>
            <a:r>
              <a:rPr lang="de-CH" dirty="0"/>
              <a:t>Einfaches </a:t>
            </a:r>
            <a:r>
              <a:rPr lang="de-CH" b="1" dirty="0"/>
              <a:t>Modell</a:t>
            </a:r>
            <a:r>
              <a:rPr lang="de-CH" dirty="0"/>
              <a:t>, wie Computer funktioniert …</a:t>
            </a:r>
          </a:p>
          <a:p>
            <a:r>
              <a:rPr lang="de-CH" b="1" dirty="0"/>
              <a:t>Von-Neumann-Architektur</a:t>
            </a:r>
          </a:p>
          <a:p>
            <a:r>
              <a:rPr lang="de-CH" dirty="0"/>
              <a:t>1945 von John von Neumann</a:t>
            </a:r>
          </a:p>
          <a:p>
            <a:r>
              <a:rPr lang="de-CH" dirty="0"/>
              <a:t>Moderne Computer basieren (mehrheitlich) auf Von-Neumann-Architektur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644" y="1825623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7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58760" cy="4862739"/>
          </a:xfrm>
        </p:spPr>
        <p:txBody>
          <a:bodyPr>
            <a:normAutofit/>
          </a:bodyPr>
          <a:lstStyle/>
          <a:p>
            <a:r>
              <a:rPr lang="de-CH" dirty="0"/>
              <a:t>Einfaches </a:t>
            </a:r>
            <a:r>
              <a:rPr lang="de-CH" b="1" dirty="0"/>
              <a:t>Modell</a:t>
            </a:r>
            <a:r>
              <a:rPr lang="de-CH" dirty="0"/>
              <a:t>, wie Computer funktioniert …</a:t>
            </a:r>
          </a:p>
          <a:p>
            <a:r>
              <a:rPr lang="de-CH" dirty="0"/>
              <a:t>1945 von John von Neumann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644" y="1825623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on Neumann architecture - Wikipedia">
            <a:extLst>
              <a:ext uri="{FF2B5EF4-FFF2-40B4-BE49-F238E27FC236}">
                <a16:creationId xmlns:a16="http://schemas.microsoft.com/office/drawing/2014/main" id="{352C99AD-6339-E553-2EFA-3D3A3887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62" y="2985056"/>
            <a:ext cx="6403636" cy="37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65" y="1155774"/>
            <a:ext cx="6403636" cy="37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365125"/>
            <a:ext cx="11087986" cy="1325563"/>
          </a:xfrm>
        </p:spPr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825624"/>
            <a:ext cx="8505574" cy="5032376"/>
          </a:xfrm>
        </p:spPr>
        <p:txBody>
          <a:bodyPr>
            <a:normAutofit/>
          </a:bodyPr>
          <a:lstStyle/>
          <a:p>
            <a:r>
              <a:rPr lang="de-CH" dirty="0"/>
              <a:t>Computer besteht aus </a:t>
            </a:r>
            <a:r>
              <a:rPr lang="de-CH" b="1" dirty="0"/>
              <a:t>drei Hauptkomponenten</a:t>
            </a:r>
            <a:r>
              <a:rPr lang="de-CH" dirty="0"/>
              <a:t>:</a:t>
            </a:r>
          </a:p>
          <a:p>
            <a:pPr lvl="1"/>
            <a:r>
              <a:rPr lang="de-CH" b="1" dirty="0"/>
              <a:t>CPU</a:t>
            </a:r>
          </a:p>
          <a:p>
            <a:pPr lvl="1"/>
            <a:r>
              <a:rPr lang="de-CH" b="1" dirty="0"/>
              <a:t>Memory</a:t>
            </a:r>
            <a:r>
              <a:rPr lang="de-CH" dirty="0"/>
              <a:t> (RAM)</a:t>
            </a:r>
          </a:p>
          <a:p>
            <a:pPr lvl="1"/>
            <a:r>
              <a:rPr lang="de-CH" b="1" dirty="0"/>
              <a:t>Input / Output</a:t>
            </a:r>
          </a:p>
          <a:p>
            <a:r>
              <a:rPr lang="de-CH" dirty="0"/>
              <a:t>CPU beinhaltet:</a:t>
            </a:r>
          </a:p>
          <a:p>
            <a:pPr lvl="1"/>
            <a:r>
              <a:rPr lang="de-CH" b="1" dirty="0"/>
              <a:t>Rechenwerk </a:t>
            </a:r>
            <a:r>
              <a:rPr lang="de-CH" dirty="0"/>
              <a:t>(</a:t>
            </a:r>
            <a:r>
              <a:rPr lang="de-CH" dirty="0" err="1"/>
              <a:t>Arithmetic</a:t>
            </a:r>
            <a:r>
              <a:rPr lang="de-CH" dirty="0"/>
              <a:t> </a:t>
            </a:r>
            <a:r>
              <a:rPr lang="de-CH" dirty="0" err="1"/>
              <a:t>Logic</a:t>
            </a:r>
            <a:r>
              <a:rPr lang="de-CH" dirty="0"/>
              <a:t> Unit, ALU):</a:t>
            </a:r>
          </a:p>
          <a:p>
            <a:pPr lvl="2"/>
            <a:r>
              <a:rPr lang="de-CH" dirty="0"/>
              <a:t>kann Rechnen</a:t>
            </a:r>
          </a:p>
          <a:p>
            <a:pPr lvl="2"/>
            <a:r>
              <a:rPr lang="de-CH" dirty="0"/>
              <a:t>z.B. zwei Zahlen addieren</a:t>
            </a:r>
          </a:p>
          <a:p>
            <a:pPr lvl="1"/>
            <a:r>
              <a:rPr lang="de-CH" b="1" dirty="0"/>
              <a:t>Steuerwerk</a:t>
            </a:r>
            <a:r>
              <a:rPr lang="de-CH" dirty="0"/>
              <a:t> (Control Unit):</a:t>
            </a:r>
          </a:p>
          <a:p>
            <a:pPr lvl="2"/>
            <a:r>
              <a:rPr lang="de-CH" dirty="0"/>
              <a:t>«Dirigentin» der CPU</a:t>
            </a:r>
          </a:p>
          <a:p>
            <a:pPr lvl="2"/>
            <a:r>
              <a:rPr lang="de-CH" dirty="0"/>
              <a:t>Stellt sicher, dass korrekte Schritte in richtiger Reihenfolge ausgeführt werden</a:t>
            </a:r>
          </a:p>
          <a:p>
            <a:pPr lvl="2"/>
            <a:r>
              <a:rPr lang="de-CH" dirty="0"/>
              <a:t>Führt Von-Neumann-Instruktionszyklus aus (siehe später)</a:t>
            </a:r>
          </a:p>
        </p:txBody>
      </p:sp>
    </p:spTree>
    <p:extLst>
      <p:ext uri="{BB962C8B-B14F-4D97-AF65-F5344CB8AC3E}">
        <p14:creationId xmlns:p14="http://schemas.microsoft.com/office/powerpoint/2010/main" val="41148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7527F36-9741-E3EE-78E6-58B22C5E241A}"/>
              </a:ext>
            </a:extLst>
          </p:cNvPr>
          <p:cNvSpPr/>
          <p:nvPr/>
        </p:nvSpPr>
        <p:spPr>
          <a:xfrm>
            <a:off x="162838" y="212942"/>
            <a:ext cx="11862148" cy="652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sz="2400" b="1" dirty="0"/>
              <a:t>Central Processing Unit (CPU)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AB2784-FB54-EECB-9DC7-FA26C91DC38E}"/>
              </a:ext>
            </a:extLst>
          </p:cNvPr>
          <p:cNvSpPr/>
          <p:nvPr/>
        </p:nvSpPr>
        <p:spPr>
          <a:xfrm>
            <a:off x="274311" y="750256"/>
            <a:ext cx="6067111" cy="3572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Steuerwerk / Control Unit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94F00E-1BCD-CED1-BBAC-2A715F3CDC59}"/>
              </a:ext>
            </a:extLst>
          </p:cNvPr>
          <p:cNvSpPr/>
          <p:nvPr/>
        </p:nvSpPr>
        <p:spPr>
          <a:xfrm>
            <a:off x="6676372" y="2392471"/>
            <a:ext cx="5241315" cy="4252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Rechenwerk / ALU</a:t>
            </a:r>
          </a:p>
        </p:txBody>
      </p:sp>
      <p:pic>
        <p:nvPicPr>
          <p:cNvPr id="8" name="Picture 2" descr="Young Math Nerd Girl In Classroom Stock Photo - Download Image Now - iStock">
            <a:extLst>
              <a:ext uri="{FF2B5EF4-FFF2-40B4-BE49-F238E27FC236}">
                <a16:creationId xmlns:a16="http://schemas.microsoft.com/office/drawing/2014/main" id="{E9266C79-D81E-C057-3DE8-D36A2C48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79" y="2979505"/>
            <a:ext cx="4948914" cy="32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rigentinnen - eine Bestandsaufnahme: Frauen vor dem Orchester | News und  Kritik | BR-KLASSIK | Bayerischer Rundfunk">
            <a:extLst>
              <a:ext uri="{FF2B5EF4-FFF2-40B4-BE49-F238E27FC236}">
                <a16:creationId xmlns:a16="http://schemas.microsoft.com/office/drawing/2014/main" id="{D5DA91C4-C718-12FE-77A4-4759B1E9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5" y="1081477"/>
            <a:ext cx="5482425" cy="308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364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45315" cy="4862739"/>
          </a:xfrm>
        </p:spPr>
        <p:txBody>
          <a:bodyPr/>
          <a:lstStyle/>
          <a:p>
            <a:r>
              <a:rPr lang="de-CH" dirty="0"/>
              <a:t>Assembler/Maschinensprache-Code wird im Memory abgelegt …</a:t>
            </a:r>
          </a:p>
          <a:p>
            <a:r>
              <a:rPr lang="de-CH" dirty="0"/>
              <a:t>… und von CPU Zeile für Zeile durchgegangen</a:t>
            </a:r>
          </a:p>
          <a:p>
            <a:r>
              <a:rPr lang="de-CH" dirty="0"/>
              <a:t>Für </a:t>
            </a:r>
            <a:r>
              <a:rPr lang="de-CH" i="1" dirty="0"/>
              <a:t>jede Zeile </a:t>
            </a:r>
            <a:r>
              <a:rPr lang="de-CH" dirty="0"/>
              <a:t>(also jede Instruktion) wird gesamter </a:t>
            </a:r>
            <a:r>
              <a:rPr lang="de-CH" b="1" dirty="0"/>
              <a:t>Von-Neumann-Instruktionszyklus </a:t>
            </a:r>
            <a:r>
              <a:rPr lang="de-CH" dirty="0"/>
              <a:t>durchgeführt: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Fetch</a:t>
            </a:r>
            <a:r>
              <a:rPr lang="de-CH" b="1" dirty="0"/>
              <a:t> </a:t>
            </a:r>
            <a:r>
              <a:rPr lang="de-CH" dirty="0"/>
              <a:t>(holen gehen):</a:t>
            </a:r>
          </a:p>
          <a:p>
            <a:pPr lvl="2"/>
            <a:r>
              <a:rPr lang="de-CH" dirty="0"/>
              <a:t>Hole im Speicher die nächste Instruktion – quasi die nächste</a:t>
            </a:r>
            <a:br>
              <a:rPr lang="de-CH" dirty="0"/>
            </a:br>
            <a:r>
              <a:rPr lang="de-CH" dirty="0"/>
              <a:t>Zeile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Decode</a:t>
            </a:r>
            <a:r>
              <a:rPr lang="de-CH" dirty="0"/>
              <a:t> (decodieren):</a:t>
            </a:r>
          </a:p>
          <a:p>
            <a:pPr lvl="2"/>
            <a:r>
              <a:rPr lang="de-CH" dirty="0"/>
              <a:t>Entschlüssle, was diese bedeutet.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/>
              <a:t>Execute</a:t>
            </a:r>
            <a:r>
              <a:rPr lang="de-CH" dirty="0"/>
              <a:t> (ausführen):</a:t>
            </a:r>
          </a:p>
          <a:p>
            <a:pPr lvl="2"/>
            <a:r>
              <a:rPr lang="de-CH" dirty="0"/>
              <a:t>Führe sie aus.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66" y="169636"/>
            <a:ext cx="279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on Neumann architecture - Wikipedia">
            <a:extLst>
              <a:ext uri="{FF2B5EF4-FFF2-40B4-BE49-F238E27FC236}">
                <a16:creationId xmlns:a16="http://schemas.microsoft.com/office/drawing/2014/main" id="{91606AC8-464F-5144-63DF-F092A7B4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91" y="3834976"/>
            <a:ext cx="5167309" cy="29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8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D8790-9813-5C1F-116D-AE84FA2E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Assembler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04733-AD5E-A707-B494-86857028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Wollen nun selbst Assembler ganz </a:t>
            </a:r>
            <a:r>
              <a:rPr lang="de-CH" i="1" dirty="0"/>
              <a:t>einfache Programme </a:t>
            </a:r>
            <a:r>
              <a:rPr lang="de-CH" dirty="0"/>
              <a:t>schreiben</a:t>
            </a:r>
          </a:p>
          <a:p>
            <a:r>
              <a:rPr lang="de-CH" dirty="0"/>
              <a:t>Beispiel: Zwei Zahlen addieren</a:t>
            </a:r>
          </a:p>
          <a:p>
            <a:r>
              <a:rPr lang="de-CH" dirty="0"/>
              <a:t>Nutzen «</a:t>
            </a:r>
            <a:r>
              <a:rPr lang="de-CH" b="1" dirty="0"/>
              <a:t>Little Man Computer</a:t>
            </a:r>
            <a:r>
              <a:rPr lang="de-CH" dirty="0"/>
              <a:t>»:</a:t>
            </a:r>
          </a:p>
          <a:p>
            <a:pPr lvl="1"/>
            <a:r>
              <a:rPr lang="de-CH" dirty="0"/>
              <a:t>Modell von einfacher CPU …</a:t>
            </a:r>
          </a:p>
          <a:p>
            <a:pPr lvl="1"/>
            <a:r>
              <a:rPr lang="de-CH" dirty="0"/>
              <a:t>… um Von-Neumann-Architektur zu demonstrieren</a:t>
            </a:r>
          </a:p>
          <a:p>
            <a:pPr lvl="1"/>
            <a:r>
              <a:rPr lang="de-CH" dirty="0"/>
              <a:t>Simulationen im Web: </a:t>
            </a:r>
            <a:r>
              <a:rPr lang="de-CH" dirty="0">
                <a:hlinkClick r:id="rId2"/>
              </a:rPr>
              <a:t>https://peterhigginson.co.uk/lmc/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Help: </a:t>
            </a:r>
            <a:r>
              <a:rPr lang="de-CH" dirty="0">
                <a:hlinkClick r:id="rId3"/>
              </a:rPr>
              <a:t>https://peterhigginson.co.uk/lmc/help.html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19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30ACE-F24C-1B41-7750-56F2727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Lektion heute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6848C-A3C3-0F9C-AD40-CF7817DA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Ziele:</a:t>
            </a:r>
          </a:p>
          <a:p>
            <a:pPr lvl="1"/>
            <a:r>
              <a:rPr lang="de-CH" dirty="0"/>
              <a:t>Verstehen, wie Computer 30 + 12 berechnet</a:t>
            </a:r>
          </a:p>
          <a:p>
            <a:pPr lvl="1"/>
            <a:r>
              <a:rPr lang="de-CH" dirty="0"/>
              <a:t>Beim </a:t>
            </a:r>
            <a:r>
              <a:rPr lang="de-CH" b="1" dirty="0" err="1"/>
              <a:t>Kahoot</a:t>
            </a:r>
            <a:r>
              <a:rPr lang="de-CH" dirty="0"/>
              <a:t> gewinnen!</a:t>
            </a:r>
          </a:p>
          <a:p>
            <a:r>
              <a:rPr lang="de-CH" b="1" dirty="0"/>
              <a:t>Inhalt: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Aufbau von Computer.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Sprache von Computer.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Rechnung 30+12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 err="1"/>
              <a:t>Kahoot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191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2593F5FA-8995-AE67-BDF3-5A3565D1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158" y="1675586"/>
            <a:ext cx="5736218" cy="352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BF4E5E8-210C-574D-0C33-BFECA7267C7A}"/>
              </a:ext>
            </a:extLst>
          </p:cNvPr>
          <p:cNvSpPr/>
          <p:nvPr/>
        </p:nvSpPr>
        <p:spPr>
          <a:xfrm>
            <a:off x="154971" y="3429000"/>
            <a:ext cx="3015554" cy="3304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</a:rPr>
              <a:t>Steuerwerk / Control Unit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91BB312-B45B-0944-8FDF-7009A8CBF694}"/>
              </a:ext>
            </a:extLst>
          </p:cNvPr>
          <p:cNvSpPr txBox="1"/>
          <p:nvPr/>
        </p:nvSpPr>
        <p:spPr>
          <a:xfrm>
            <a:off x="9122896" y="1963933"/>
            <a:ext cx="2914134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Speicher (RAM):</a:t>
            </a:r>
            <a:r>
              <a:rPr lang="de-CH" dirty="0"/>
              <a:t> </a:t>
            </a:r>
          </a:p>
          <a:p>
            <a:pPr marL="285750" indent="-285750">
              <a:buFontTx/>
              <a:buChar char="-"/>
            </a:pPr>
            <a:r>
              <a:rPr lang="de-CH" dirty="0"/>
              <a:t>Speichert Programmcode UND Daten</a:t>
            </a:r>
          </a:p>
          <a:p>
            <a:pPr marL="285750" indent="-285750">
              <a:buFontTx/>
              <a:buChar char="-"/>
            </a:pPr>
            <a:r>
              <a:rPr lang="de-CH" dirty="0"/>
              <a:t>Hier: 100 Memory-Slots (0-99)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5C1B0D-9597-B1B8-5267-89FA111B86C4}"/>
              </a:ext>
            </a:extLst>
          </p:cNvPr>
          <p:cNvSpPr txBox="1"/>
          <p:nvPr/>
        </p:nvSpPr>
        <p:spPr>
          <a:xfrm>
            <a:off x="314110" y="1688680"/>
            <a:ext cx="2804160" cy="14773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Programm in Assembler:</a:t>
            </a:r>
          </a:p>
          <a:p>
            <a:pPr marL="285750" indent="-285750">
              <a:buFontTx/>
              <a:buChar char="-"/>
            </a:pPr>
            <a:r>
              <a:rPr lang="de-CH" dirty="0"/>
              <a:t>Jede Zeile beinhaltet eine Anweisung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Werden am Anfang in Speicher geschrieben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DB73C5-93C1-31EE-2434-C045F4BA41E5}"/>
              </a:ext>
            </a:extLst>
          </p:cNvPr>
          <p:cNvSpPr txBox="1"/>
          <p:nvPr/>
        </p:nvSpPr>
        <p:spPr>
          <a:xfrm>
            <a:off x="6004560" y="614027"/>
            <a:ext cx="3312160" cy="92333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/>
              <a:t>Akkumulator:</a:t>
            </a:r>
            <a:br>
              <a:rPr lang="de-CH" b="1" dirty="0"/>
            </a:br>
            <a:r>
              <a:rPr lang="de-CH" dirty="0"/>
              <a:t>Speichert Resultat der letzten Operation / Berechnung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C9B10A-FF82-A78B-607D-B40F84B63D01}"/>
              </a:ext>
            </a:extLst>
          </p:cNvPr>
          <p:cNvSpPr txBox="1"/>
          <p:nvPr/>
        </p:nvSpPr>
        <p:spPr>
          <a:xfrm>
            <a:off x="287727" y="5132420"/>
            <a:ext cx="2770433" cy="14773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Instruction</a:t>
            </a:r>
            <a:r>
              <a:rPr lang="de-CH" b="1" dirty="0"/>
              <a:t> Register:</a:t>
            </a:r>
          </a:p>
          <a:p>
            <a:r>
              <a:rPr lang="de-CH" dirty="0"/>
              <a:t>Merkt sich erste Stelle der aktuellen Anweisung</a:t>
            </a:r>
          </a:p>
          <a:p>
            <a:r>
              <a:rPr lang="de-CH" b="1" dirty="0" err="1"/>
              <a:t>Address</a:t>
            </a:r>
            <a:r>
              <a:rPr lang="de-CH" b="1" dirty="0"/>
              <a:t> Register:</a:t>
            </a:r>
          </a:p>
          <a:p>
            <a:r>
              <a:rPr lang="de-CH" dirty="0"/>
              <a:t>Merkt sich 2. und 3. Stelle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9A62F5-DC9E-5766-3B24-CD7AF2C50852}"/>
              </a:ext>
            </a:extLst>
          </p:cNvPr>
          <p:cNvSpPr txBox="1"/>
          <p:nvPr/>
        </p:nvSpPr>
        <p:spPr>
          <a:xfrm>
            <a:off x="3827477" y="5453540"/>
            <a:ext cx="3413627" cy="646331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 err="1"/>
              <a:t>Arithmetic</a:t>
            </a:r>
            <a:r>
              <a:rPr lang="de-CH" b="1" dirty="0"/>
              <a:t> Unit:</a:t>
            </a:r>
          </a:p>
          <a:p>
            <a:r>
              <a:rPr lang="de-CH" dirty="0"/>
              <a:t>Rechenwerk, stellt Rechnungen 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AFFB4E-A3C1-738B-EB9C-D7B9481A8C7C}"/>
              </a:ext>
            </a:extLst>
          </p:cNvPr>
          <p:cNvSpPr/>
          <p:nvPr/>
        </p:nvSpPr>
        <p:spPr>
          <a:xfrm>
            <a:off x="3316502" y="1690688"/>
            <a:ext cx="1885418" cy="31048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00648A-2F0E-B84F-218A-1E3AA29C9442}"/>
              </a:ext>
            </a:extLst>
          </p:cNvPr>
          <p:cNvSpPr txBox="1"/>
          <p:nvPr/>
        </p:nvSpPr>
        <p:spPr>
          <a:xfrm>
            <a:off x="7898057" y="5453541"/>
            <a:ext cx="3699667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/>
              <a:t>Input / Output:</a:t>
            </a:r>
          </a:p>
          <a:p>
            <a:r>
              <a:rPr lang="de-CH" dirty="0"/>
              <a:t>Werte eingeben und ausgeben lassen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8632A7-8916-3A01-C31F-B1AFB935DE61}"/>
              </a:ext>
            </a:extLst>
          </p:cNvPr>
          <p:cNvSpPr/>
          <p:nvPr/>
        </p:nvSpPr>
        <p:spPr>
          <a:xfrm>
            <a:off x="6262902" y="1771968"/>
            <a:ext cx="2535658" cy="2921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D1F17B0-D5DD-4AAE-E8A6-B3BE0A5AEEAA}"/>
              </a:ext>
            </a:extLst>
          </p:cNvPr>
          <p:cNvSpPr/>
          <p:nvPr/>
        </p:nvSpPr>
        <p:spPr>
          <a:xfrm>
            <a:off x="5283200" y="2957118"/>
            <a:ext cx="721360" cy="25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B27FA81-8D22-96CA-0665-D6E0E9F2DE70}"/>
              </a:ext>
            </a:extLst>
          </p:cNvPr>
          <p:cNvSpPr/>
          <p:nvPr/>
        </p:nvSpPr>
        <p:spPr>
          <a:xfrm>
            <a:off x="5283200" y="3260276"/>
            <a:ext cx="721360" cy="4043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CD2011-E476-437C-17F5-37C089C38FE2}"/>
              </a:ext>
            </a:extLst>
          </p:cNvPr>
          <p:cNvSpPr/>
          <p:nvPr/>
        </p:nvSpPr>
        <p:spPr>
          <a:xfrm>
            <a:off x="5283200" y="3734602"/>
            <a:ext cx="721360" cy="305071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9A91A1-3AB2-90C9-E312-BB2A2656810A}"/>
              </a:ext>
            </a:extLst>
          </p:cNvPr>
          <p:cNvSpPr/>
          <p:nvPr/>
        </p:nvSpPr>
        <p:spPr>
          <a:xfrm>
            <a:off x="5283200" y="4222465"/>
            <a:ext cx="413555" cy="340949"/>
          </a:xfrm>
          <a:prstGeom prst="rect">
            <a:avLst/>
          </a:prstGeom>
          <a:noFill/>
          <a:ln w="38100"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2D46180-C5F5-3F83-C3D7-906755DB19D7}"/>
              </a:ext>
            </a:extLst>
          </p:cNvPr>
          <p:cNvSpPr/>
          <p:nvPr/>
        </p:nvSpPr>
        <p:spPr>
          <a:xfrm>
            <a:off x="5283200" y="4653566"/>
            <a:ext cx="413555" cy="3977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7BFACA-4F52-F021-3054-D1AF66813839}"/>
              </a:ext>
            </a:extLst>
          </p:cNvPr>
          <p:cNvSpPr/>
          <p:nvPr/>
        </p:nvSpPr>
        <p:spPr>
          <a:xfrm>
            <a:off x="5253485" y="1713048"/>
            <a:ext cx="479804" cy="9333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BCFC4E-B121-C5BD-3F76-28801EFC5E33}"/>
              </a:ext>
            </a:extLst>
          </p:cNvPr>
          <p:cNvSpPr txBox="1"/>
          <p:nvPr/>
        </p:nvSpPr>
        <p:spPr>
          <a:xfrm>
            <a:off x="287727" y="3798243"/>
            <a:ext cx="2770433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Program</a:t>
            </a:r>
            <a:r>
              <a:rPr lang="de-CH" b="1" dirty="0"/>
              <a:t> Counter:</a:t>
            </a:r>
            <a:br>
              <a:rPr lang="de-CH" b="1" dirty="0"/>
            </a:br>
            <a:r>
              <a:rPr lang="de-CH" dirty="0"/>
              <a:t>merkt sich Adresse im Speicher von nächster Anweisung</a:t>
            </a:r>
          </a:p>
        </p:txBody>
      </p:sp>
      <p:pic>
        <p:nvPicPr>
          <p:cNvPr id="24" name="Picture 2" descr="Young Math Nerd Girl In Classroom Stock Photo - Download Image Now - iStock">
            <a:extLst>
              <a:ext uri="{FF2B5EF4-FFF2-40B4-BE49-F238E27FC236}">
                <a16:creationId xmlns:a16="http://schemas.microsoft.com/office/drawing/2014/main" id="{79249DE6-A254-748C-B666-6B1664C8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17" y="6121988"/>
            <a:ext cx="949319" cy="6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rigentinnen - eine Bestandsaufnahme: Frauen vor dem Orchester | News und  Kritik | BR-KLASSIK | Bayerischer Rundfunk">
            <a:extLst>
              <a:ext uri="{FF2B5EF4-FFF2-40B4-BE49-F238E27FC236}">
                <a16:creationId xmlns:a16="http://schemas.microsoft.com/office/drawing/2014/main" id="{13C62E63-08F0-390B-8848-9A60CDDE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77" y="4613040"/>
            <a:ext cx="1034472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1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9714E-E3E1-2425-7E06-5F0FA948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Little Man Computer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de-CH" dirty="0"/>
                  <a:t>Jede CPU hat eigenes </a:t>
                </a:r>
                <a:r>
                  <a:rPr lang="de-CH" b="1" dirty="0" err="1"/>
                  <a:t>Instruction</a:t>
                </a:r>
                <a:r>
                  <a:rPr lang="de-CH" b="1" dirty="0"/>
                  <a:t> Set </a:t>
                </a:r>
                <a:r>
                  <a:rPr lang="de-CH" dirty="0"/>
                  <a:t>(Befehlssatzarchitektur)</a:t>
                </a:r>
              </a:p>
              <a:p>
                <a:r>
                  <a:rPr lang="de-CH" dirty="0"/>
                  <a:t>Beinhaltet alle einzelnen Befehle, die CPU machen kann</a:t>
                </a:r>
              </a:p>
              <a:p>
                <a:r>
                  <a:rPr lang="de-CH" dirty="0"/>
                  <a:t>Für «Little Man Computer»: nur etwa 10 Befehle!</a:t>
                </a:r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Mathematische Operatoren im «LMC»:</a:t>
                </a:r>
              </a:p>
              <a:p>
                <a:pPr lvl="1"/>
                <a:r>
                  <a:rPr lang="de-CH" dirty="0"/>
                  <a:t>Nur Add und Sub!</a:t>
                </a:r>
              </a:p>
              <a:p>
                <a:pPr lvl="1"/>
                <a:r>
                  <a:rPr lang="de-CH" dirty="0"/>
                  <a:t>Beachte: keine Multiplikation!!!</a:t>
                </a:r>
              </a:p>
              <a:p>
                <a:pPr lvl="1"/>
                <a:r>
                  <a:rPr lang="de-CH" dirty="0"/>
                  <a:t>Grund: Nicht nötig, Add reicht: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4⋅5=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5+5+5+5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F0F3286-7A9D-CA4D-6794-143441ECE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44" t="-277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8ED2B4B7-B55D-B13F-2CC6-4003F96F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16" y="2880343"/>
            <a:ext cx="8179213" cy="2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A095960-17E4-734F-0693-E403F38C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382" y="2782823"/>
            <a:ext cx="6293618" cy="3870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9D29B9-8772-1276-2BC8-F131C632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28"/>
            <a:ext cx="10515600" cy="1325563"/>
          </a:xfrm>
        </p:spPr>
        <p:txBody>
          <a:bodyPr/>
          <a:lstStyle/>
          <a:p>
            <a:r>
              <a:rPr lang="de-CH" dirty="0"/>
              <a:t>Little Man Computer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BD41CB-E14D-307F-4556-5DE56F4B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060"/>
            <a:ext cx="10515600" cy="5390940"/>
          </a:xfrm>
        </p:spPr>
        <p:txBody>
          <a:bodyPr>
            <a:normAutofit/>
          </a:bodyPr>
          <a:lstStyle/>
          <a:p>
            <a:r>
              <a:rPr lang="de-CH" b="1" dirty="0"/>
              <a:t>Beispiel: Wollen zwei Zahlen addieren: 30 + 12 = ?</a:t>
            </a:r>
          </a:p>
          <a:p>
            <a:pPr lvl="1"/>
            <a:r>
              <a:rPr lang="de-CH" dirty="0"/>
              <a:t>Die beiden Zahlen 30 und 12 sind im Speicher (RAM) gespeichert</a:t>
            </a:r>
          </a:p>
          <a:p>
            <a:pPr lvl="1"/>
            <a:r>
              <a:rPr lang="de-CH" dirty="0"/>
              <a:t>Wollen sie addieren und das Resultat ausgeben und in den Speicher schreiben</a:t>
            </a:r>
          </a:p>
          <a:p>
            <a:r>
              <a:rPr lang="de-CH" dirty="0"/>
              <a:t>Vorbereitung:</a:t>
            </a:r>
          </a:p>
          <a:p>
            <a:pPr lvl="1"/>
            <a:r>
              <a:rPr lang="de-CH" dirty="0"/>
              <a:t>Programm in Assembler schreiben</a:t>
            </a:r>
            <a:br>
              <a:rPr lang="de-CH" dirty="0"/>
            </a:br>
            <a:r>
              <a:rPr lang="de-CH" dirty="0"/>
              <a:t>(5 Zeilen Code)</a:t>
            </a:r>
          </a:p>
          <a:p>
            <a:pPr lvl="1"/>
            <a:r>
              <a:rPr lang="de-CH" dirty="0"/>
              <a:t>Zwei Werte 30 und 12 in RAM</a:t>
            </a:r>
            <a:br>
              <a:rPr lang="de-CH" dirty="0"/>
            </a:br>
            <a:r>
              <a:rPr lang="de-CH" dirty="0"/>
              <a:t>schreiben (in Slots 97 &amp; 98)</a:t>
            </a:r>
          </a:p>
          <a:p>
            <a:r>
              <a:rPr lang="de-CH" dirty="0"/>
              <a:t>Für jede Zeile: geht Von-Neumann-</a:t>
            </a:r>
            <a:br>
              <a:rPr lang="de-CH" dirty="0"/>
            </a:br>
            <a:r>
              <a:rPr lang="de-CH" dirty="0"/>
              <a:t>Instruktionszyklus durch</a:t>
            </a:r>
          </a:p>
          <a:p>
            <a:r>
              <a:rPr lang="de-CH" dirty="0"/>
              <a:t>Gehen Programm Schritt für</a:t>
            </a:r>
            <a:br>
              <a:rPr lang="de-CH" dirty="0"/>
            </a:br>
            <a:r>
              <a:rPr lang="de-CH" dirty="0"/>
              <a:t>Schritt durch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8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de-CH" dirty="0"/>
              <a:t>Zeile 1: LDA 97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4992000" cy="5032375"/>
          </a:xfrm>
        </p:spPr>
        <p:txBody>
          <a:bodyPr>
            <a:normAutofit lnSpcReduction="10000"/>
          </a:bodyPr>
          <a:lstStyle/>
          <a:p>
            <a:r>
              <a:rPr lang="de-CH" b="1" dirty="0"/>
              <a:t>LDA 97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L</a:t>
            </a:r>
            <a:r>
              <a:rPr lang="de-CH" dirty="0"/>
              <a:t>oa</a:t>
            </a:r>
            <a:r>
              <a:rPr lang="de-CH" b="1" dirty="0"/>
              <a:t>d</a:t>
            </a:r>
            <a:r>
              <a:rPr lang="de-CH" dirty="0"/>
              <a:t> Wert in Slot </a:t>
            </a:r>
            <a:r>
              <a:rPr lang="de-CH" b="1" dirty="0"/>
              <a:t>97</a:t>
            </a:r>
            <a:r>
              <a:rPr lang="de-CH" dirty="0"/>
              <a:t> in </a:t>
            </a:r>
            <a:r>
              <a:rPr lang="de-CH" b="1" dirty="0"/>
              <a:t>A</a:t>
            </a:r>
            <a:r>
              <a:rPr lang="de-CH" dirty="0"/>
              <a:t>kkumulator</a:t>
            </a:r>
          </a:p>
          <a:p>
            <a:r>
              <a:rPr lang="de-CH" dirty="0"/>
              <a:t> kurz </a:t>
            </a:r>
            <a:r>
              <a:rPr lang="de-CH" b="1" dirty="0"/>
              <a:t>597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5 für LDA</a:t>
            </a:r>
          </a:p>
          <a:p>
            <a:pPr lvl="1"/>
            <a:r>
              <a:rPr lang="de-CH" dirty="0"/>
              <a:t>97 für Memory-Slot</a:t>
            </a:r>
          </a:p>
          <a:p>
            <a:r>
              <a:rPr lang="de-CH" b="1" dirty="0"/>
              <a:t>V-N-Instruktionszyklus: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Fetch</a:t>
            </a:r>
            <a:r>
              <a:rPr lang="de-CH" dirty="0"/>
              <a:t>: hole Instruktion: 597 aus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 err="1"/>
              <a:t>Decode</a:t>
            </a:r>
            <a:r>
              <a:rPr lang="de-CH" dirty="0"/>
              <a:t>: mithilfe </a:t>
            </a:r>
            <a:r>
              <a:rPr lang="de-CH" dirty="0" err="1"/>
              <a:t>Instruction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übersetzen in «Lade in Akkumulator [5]» Wert in Slot «97»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b="1" dirty="0"/>
              <a:t>Execute</a:t>
            </a:r>
            <a:r>
              <a:rPr lang="de-CH" dirty="0"/>
              <a:t>: führe aus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77AB9-D7F6-1C27-C9E8-1FDDFF8B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0D12FB-DB6D-6C3F-67FE-5936FC2D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2217457"/>
            <a:ext cx="7200000" cy="44233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C51FA7-5F20-1F42-4E0C-8CBFB50F57BE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5718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2: ADD 98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ADD 98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Add</a:t>
            </a:r>
            <a:r>
              <a:rPr lang="de-CH" dirty="0"/>
              <a:t>iere Wert in Slot </a:t>
            </a:r>
            <a:r>
              <a:rPr lang="de-CH" b="1" dirty="0"/>
              <a:t>98</a:t>
            </a:r>
            <a:r>
              <a:rPr lang="de-CH" dirty="0"/>
              <a:t> zum Wert im </a:t>
            </a:r>
            <a:r>
              <a:rPr lang="de-CH" dirty="0" err="1"/>
              <a:t>Akkululator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198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1 für ADD</a:t>
            </a:r>
          </a:p>
          <a:p>
            <a:pPr lvl="1"/>
            <a:r>
              <a:rPr lang="de-CH" dirty="0"/>
              <a:t>98 für Memory-Slot</a:t>
            </a:r>
          </a:p>
          <a:p>
            <a:r>
              <a:rPr lang="de-CH" b="1" dirty="0"/>
              <a:t>V-N-Instruktionszyklus:</a:t>
            </a:r>
          </a:p>
          <a:p>
            <a:pPr lvl="1"/>
            <a:r>
              <a:rPr lang="de-CH" dirty="0"/>
              <a:t>…</a:t>
            </a:r>
          </a:p>
          <a:p>
            <a:pPr lvl="1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C944EB-9C0D-8947-F666-483C2D86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218156"/>
            <a:ext cx="7200000" cy="4413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164510B-85A4-355E-BD6D-730C85C7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982D0B-95D6-05A7-11FD-BE362F55808A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19380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3: STA 99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3800" cy="4351338"/>
          </a:xfrm>
        </p:spPr>
        <p:txBody>
          <a:bodyPr/>
          <a:lstStyle/>
          <a:p>
            <a:r>
              <a:rPr lang="de-CH" b="1" dirty="0"/>
              <a:t>STA 99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St</a:t>
            </a:r>
            <a:r>
              <a:rPr lang="de-CH" dirty="0"/>
              <a:t>ore Wert in </a:t>
            </a:r>
            <a:r>
              <a:rPr lang="de-CH" b="1" dirty="0"/>
              <a:t>A</a:t>
            </a:r>
            <a:r>
              <a:rPr lang="de-CH" dirty="0"/>
              <a:t>kkumulator in Slot </a:t>
            </a:r>
            <a:r>
              <a:rPr lang="de-CH" b="1" dirty="0"/>
              <a:t>99</a:t>
            </a:r>
            <a:endParaRPr lang="de-CH" dirty="0"/>
          </a:p>
          <a:p>
            <a:r>
              <a:rPr lang="de-CH" dirty="0"/>
              <a:t> kurz </a:t>
            </a:r>
            <a:r>
              <a:rPr lang="de-CH" b="1" dirty="0"/>
              <a:t>399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3 für STA</a:t>
            </a:r>
          </a:p>
          <a:p>
            <a:pPr lvl="1"/>
            <a:r>
              <a:rPr lang="de-CH" dirty="0"/>
              <a:t>99 für Memory-Slot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F8C3871-11AB-9D75-03FD-64FD904B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96041"/>
            <a:ext cx="7200000" cy="439731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3FE8835-B6FF-A7D3-3E0D-CA5D6525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BA529D-65EF-634F-DCF5-90E7B09A18F8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6775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4: 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OUT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Out</a:t>
            </a:r>
            <a:r>
              <a:rPr lang="de-CH" dirty="0"/>
              <a:t>put Wert im Akkumulator</a:t>
            </a:r>
          </a:p>
          <a:p>
            <a:r>
              <a:rPr lang="de-CH" dirty="0"/>
              <a:t>kurz </a:t>
            </a:r>
            <a:r>
              <a:rPr lang="de-CH" b="1" dirty="0"/>
              <a:t>902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9 für Input/Output</a:t>
            </a:r>
          </a:p>
          <a:p>
            <a:pPr lvl="1"/>
            <a:r>
              <a:rPr lang="de-CH" dirty="0"/>
              <a:t>02 für Output</a:t>
            </a:r>
            <a:br>
              <a:rPr lang="de-CH" dirty="0"/>
            </a:br>
            <a:r>
              <a:rPr lang="de-CH" dirty="0"/>
              <a:t>(Input wäre 01)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FF0E5F-1B5F-0E28-D0C6-D8F483C0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0" y="2174994"/>
            <a:ext cx="7200000" cy="44183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09FF87-BE7D-6272-0C95-AF7B9D70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F95024C-A1EA-4045-4074-B54D5CFEC520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7021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2E891-98C3-B0DD-8501-CE4A520C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Zeile 5: HLT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F7E6E-1381-2118-F15C-E4C1A383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1580" cy="4351338"/>
          </a:xfrm>
        </p:spPr>
        <p:txBody>
          <a:bodyPr/>
          <a:lstStyle/>
          <a:p>
            <a:r>
              <a:rPr lang="de-CH" b="1" dirty="0"/>
              <a:t>HLT</a:t>
            </a:r>
            <a:r>
              <a:rPr lang="de-CH" dirty="0"/>
              <a:t>:</a:t>
            </a:r>
            <a:br>
              <a:rPr lang="de-CH" dirty="0"/>
            </a:br>
            <a:r>
              <a:rPr lang="de-CH" b="1" dirty="0"/>
              <a:t>H</a:t>
            </a:r>
            <a:r>
              <a:rPr lang="de-CH" dirty="0"/>
              <a:t>a</a:t>
            </a:r>
            <a:r>
              <a:rPr lang="de-CH" b="1" dirty="0"/>
              <a:t>lt</a:t>
            </a:r>
            <a:r>
              <a:rPr lang="de-CH" dirty="0"/>
              <a:t> Programm</a:t>
            </a:r>
          </a:p>
          <a:p>
            <a:r>
              <a:rPr lang="de-CH" dirty="0"/>
              <a:t>Little Man hat fertig gearbeitet</a:t>
            </a:r>
          </a:p>
          <a:p>
            <a:r>
              <a:rPr lang="de-CH" dirty="0"/>
              <a:t>kurz 000: für HLT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00D70F-A7CE-BEAC-9669-CFD33181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2210635"/>
            <a:ext cx="7200000" cy="44152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A596F5-312E-27F5-6BAA-34B429F68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410297"/>
            <a:ext cx="6666788" cy="19030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DE2EB6E-4037-41EC-CBC7-34E10B6B1664}"/>
              </a:ext>
            </a:extLst>
          </p:cNvPr>
          <p:cNvSpPr txBox="1"/>
          <p:nvPr/>
        </p:nvSpPr>
        <p:spPr>
          <a:xfrm>
            <a:off x="4994031" y="95353"/>
            <a:ext cx="30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err="1"/>
              <a:t>Instruction</a:t>
            </a:r>
            <a:r>
              <a:rPr lang="de-CH" sz="1400" b="1" dirty="0"/>
              <a:t> </a:t>
            </a:r>
            <a:r>
              <a:rPr lang="de-CH" sz="1400" b="1" dirty="0" err="1"/>
              <a:t>set</a:t>
            </a:r>
            <a:r>
              <a:rPr lang="de-CH" sz="1400" b="1" dirty="0"/>
              <a:t> «Little Man Computer»</a:t>
            </a:r>
          </a:p>
        </p:txBody>
      </p:sp>
    </p:spTree>
    <p:extLst>
      <p:ext uri="{BB962C8B-B14F-4D97-AF65-F5344CB8AC3E}">
        <p14:creationId xmlns:p14="http://schemas.microsoft.com/office/powerpoint/2010/main" val="28784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Aufbau eines Computers</a:t>
            </a:r>
          </a:p>
        </p:txBody>
      </p:sp>
    </p:spTree>
    <p:extLst>
      <p:ext uri="{BB962C8B-B14F-4D97-AF65-F5344CB8AC3E}">
        <p14:creationId xmlns:p14="http://schemas.microsoft.com/office/powerpoint/2010/main" val="287295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1BE9E-69C0-C420-9981-5206535C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von Computer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F9725-E2E6-2F19-D5B8-41A95F6CD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214"/>
            <a:ext cx="10515600" cy="4351338"/>
          </a:xfrm>
        </p:spPr>
        <p:txBody>
          <a:bodyPr/>
          <a:lstStyle/>
          <a:p>
            <a:r>
              <a:rPr lang="de-CH" dirty="0"/>
              <a:t>Schauen uns drei wichtige </a:t>
            </a:r>
            <a:r>
              <a:rPr lang="de-CH" b="1" dirty="0"/>
              <a:t>Bauteile</a:t>
            </a:r>
            <a:r>
              <a:rPr lang="de-CH" dirty="0"/>
              <a:t> an …</a:t>
            </a:r>
          </a:p>
          <a:p>
            <a:r>
              <a:rPr lang="de-CH" dirty="0"/>
              <a:t>… die in </a:t>
            </a:r>
            <a:r>
              <a:rPr lang="de-CH" i="1" dirty="0"/>
              <a:t>jedem</a:t>
            </a:r>
            <a:r>
              <a:rPr lang="de-CH" dirty="0"/>
              <a:t> Computer vorkommen</a:t>
            </a:r>
          </a:p>
        </p:txBody>
      </p:sp>
      <p:pic>
        <p:nvPicPr>
          <p:cNvPr id="4" name="Picture 2" descr="Amazon.in: Buy IT Hub 500 GB Desktop Internal Hard Disk Drive (HD 500gb)  Online at Low Prices in India | Wholesale IT Hub Reviews &amp; Ratings">
            <a:extLst>
              <a:ext uri="{FF2B5EF4-FFF2-40B4-BE49-F238E27FC236}">
                <a16:creationId xmlns:a16="http://schemas.microsoft.com/office/drawing/2014/main" id="{098E0F34-BB65-8BF3-FD29-605B92CA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4" y="2363459"/>
            <a:ext cx="1867414" cy="182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amsung - SSD 870 QVO 2.5&quot; 8 TB">
            <a:extLst>
              <a:ext uri="{FF2B5EF4-FFF2-40B4-BE49-F238E27FC236}">
                <a16:creationId xmlns:a16="http://schemas.microsoft.com/office/drawing/2014/main" id="{41742930-5B35-967E-8BC3-A80B38658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1" t="9931" r="19061" b="9931"/>
          <a:stretch/>
        </p:blipFill>
        <p:spPr bwMode="auto">
          <a:xfrm>
            <a:off x="2422686" y="2482437"/>
            <a:ext cx="1761596" cy="16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anscend JetDrive 820">
            <a:extLst>
              <a:ext uri="{FF2B5EF4-FFF2-40B4-BE49-F238E27FC236}">
                <a16:creationId xmlns:a16="http://schemas.microsoft.com/office/drawing/2014/main" id="{BB6132BC-2DD0-CB61-EDFE-CCC1A1668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6" r="38913"/>
          <a:stretch/>
        </p:blipFill>
        <p:spPr bwMode="auto">
          <a:xfrm rot="16200000">
            <a:off x="1963454" y="3403784"/>
            <a:ext cx="645141" cy="22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PE 815101-B21 (1 x 64GB, DDR4-2666, SO-DIMM)">
            <a:extLst>
              <a:ext uri="{FF2B5EF4-FFF2-40B4-BE49-F238E27FC236}">
                <a16:creationId xmlns:a16="http://schemas.microsoft.com/office/drawing/2014/main" id="{5C4B5C7D-BE1C-8763-E104-D7C35D1C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75" y="2360018"/>
            <a:ext cx="2670449" cy="205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PUs bald teurer? Intel warnt vor CPU-Knappheit - PC-WELT">
            <a:extLst>
              <a:ext uri="{FF2B5EF4-FFF2-40B4-BE49-F238E27FC236}">
                <a16:creationId xmlns:a16="http://schemas.microsoft.com/office/drawing/2014/main" id="{92ADB656-0BB8-6E1D-9757-27635C828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995" y="2886132"/>
            <a:ext cx="3610298" cy="180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837C23D-8387-A375-AC0C-AEF9DB2DAAC9}"/>
              </a:ext>
            </a:extLst>
          </p:cNvPr>
          <p:cNvSpPr txBox="1"/>
          <p:nvPr/>
        </p:nvSpPr>
        <p:spPr>
          <a:xfrm>
            <a:off x="947260" y="4804396"/>
            <a:ext cx="2677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Permanentspeicher</a:t>
            </a:r>
          </a:p>
          <a:p>
            <a:r>
              <a:rPr lang="de-CH" sz="2400" dirty="0"/>
              <a:t>(Festplatte, SSD)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E4F5F6-C774-5A0E-A7B5-B5E7F954A3FB}"/>
              </a:ext>
            </a:extLst>
          </p:cNvPr>
          <p:cNvSpPr txBox="1"/>
          <p:nvPr/>
        </p:nvSpPr>
        <p:spPr>
          <a:xfrm>
            <a:off x="5004193" y="4735336"/>
            <a:ext cx="2183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Arbeitsspeicher</a:t>
            </a:r>
          </a:p>
          <a:p>
            <a:r>
              <a:rPr lang="de-CH" sz="2400" dirty="0"/>
              <a:t>(RAM)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17A076-F2F1-C386-D52A-EEAAB7FAB98B}"/>
              </a:ext>
            </a:extLst>
          </p:cNvPr>
          <p:cNvSpPr txBox="1"/>
          <p:nvPr/>
        </p:nvSpPr>
        <p:spPr>
          <a:xfrm>
            <a:off x="9061129" y="4665685"/>
            <a:ext cx="1407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Prozessor</a:t>
            </a:r>
          </a:p>
          <a:p>
            <a:r>
              <a:rPr lang="de-CH" sz="2400" dirty="0"/>
              <a:t>(CPU)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4FF0E5C-F054-8948-D4C0-7DDE5F4FF67D}"/>
              </a:ext>
            </a:extLst>
          </p:cNvPr>
          <p:cNvSpPr/>
          <p:nvPr/>
        </p:nvSpPr>
        <p:spPr>
          <a:xfrm>
            <a:off x="423747" y="2341404"/>
            <a:ext cx="3969834" cy="43859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36D80C-4513-4ACD-3360-40EDF62DF2B1}"/>
              </a:ext>
            </a:extLst>
          </p:cNvPr>
          <p:cNvSpPr/>
          <p:nvPr/>
        </p:nvSpPr>
        <p:spPr>
          <a:xfrm>
            <a:off x="4513559" y="2352873"/>
            <a:ext cx="3585824" cy="43859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D95EFB-BA66-C9E5-CA40-A795ED5167A5}"/>
              </a:ext>
            </a:extLst>
          </p:cNvPr>
          <p:cNvSpPr/>
          <p:nvPr/>
        </p:nvSpPr>
        <p:spPr>
          <a:xfrm>
            <a:off x="8248848" y="2352873"/>
            <a:ext cx="3783317" cy="43859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3200" b="1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7170" name="Picture 2" descr="Microsoft - Surface Laptop Studio (i7, 16GB, 512GB)">
            <a:extLst>
              <a:ext uri="{FF2B5EF4-FFF2-40B4-BE49-F238E27FC236}">
                <a16:creationId xmlns:a16="http://schemas.microsoft.com/office/drawing/2014/main" id="{1B5093CA-86E8-65B2-2282-E28178351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20741" r="22222" b="22983"/>
          <a:stretch/>
        </p:blipFill>
        <p:spPr bwMode="auto">
          <a:xfrm>
            <a:off x="6547514" y="60393"/>
            <a:ext cx="1878689" cy="13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Was ist ein Desktop PC: Einfach erklärt - CHIP">
            <a:extLst>
              <a:ext uri="{FF2B5EF4-FFF2-40B4-BE49-F238E27FC236}">
                <a16:creationId xmlns:a16="http://schemas.microsoft.com/office/drawing/2014/main" id="{FDFE9294-A574-2019-933E-BE12B9682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39DBDBD-04D2-9696-6B5F-2E63DFB4B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5737" y="60393"/>
            <a:ext cx="2467610" cy="18136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2AE454-C643-CDBD-ECC7-F25D1FC904D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9383" y="707884"/>
            <a:ext cx="1950749" cy="16449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F72FF2A-8C3D-1E71-DFF9-1A5E048FAD7F}"/>
              </a:ext>
            </a:extLst>
          </p:cNvPr>
          <p:cNvSpPr txBox="1"/>
          <p:nvPr/>
        </p:nvSpPr>
        <p:spPr>
          <a:xfrm>
            <a:off x="396003" y="5635393"/>
            <a:ext cx="416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Speichern von Filmen, </a:t>
            </a:r>
            <a:r>
              <a:rPr lang="de-CH" dirty="0" err="1"/>
              <a:t>Doks</a:t>
            </a:r>
            <a:r>
              <a:rPr lang="de-CH" dirty="0"/>
              <a:t>, …</a:t>
            </a:r>
          </a:p>
          <a:p>
            <a:pPr marL="285750" indent="-285750">
              <a:buFontTx/>
              <a:buChar char="-"/>
            </a:pPr>
            <a:r>
              <a:rPr lang="de-CH" dirty="0"/>
              <a:t>Installierte Programme</a:t>
            </a:r>
          </a:p>
          <a:p>
            <a:pPr marL="285750" indent="-285750">
              <a:buFontTx/>
              <a:buChar char="-"/>
            </a:pPr>
            <a:r>
              <a:rPr lang="de-CH" dirty="0"/>
              <a:t>Nach Herunterfahren noch vorhanden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29CA01-82EF-A2B5-E8C9-1F1EB0F747E9}"/>
              </a:ext>
            </a:extLst>
          </p:cNvPr>
          <p:cNvSpPr txBox="1"/>
          <p:nvPr/>
        </p:nvSpPr>
        <p:spPr>
          <a:xfrm>
            <a:off x="4546601" y="5506687"/>
            <a:ext cx="346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Temporäre Speicherung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Daten, die Programme im Moment benötigen</a:t>
            </a:r>
          </a:p>
          <a:p>
            <a:pPr marL="285750" indent="-285750">
              <a:buFontTx/>
              <a:buChar char="-"/>
            </a:pPr>
            <a:r>
              <a:rPr lang="de-CH" dirty="0"/>
              <a:t>Gelöscht nach Herunterfahren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4BFD67B-B3CF-3265-869F-F040D978EB85}"/>
              </a:ext>
            </a:extLst>
          </p:cNvPr>
          <p:cNvSpPr txBox="1"/>
          <p:nvPr/>
        </p:nvSpPr>
        <p:spPr>
          <a:xfrm>
            <a:off x="8319995" y="5516620"/>
            <a:ext cx="358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«Gehirn» des Computers</a:t>
            </a:r>
          </a:p>
          <a:p>
            <a:pPr marL="285750" indent="-285750">
              <a:buFontTx/>
              <a:buChar char="-"/>
            </a:pPr>
            <a:r>
              <a:rPr lang="de-CH" dirty="0"/>
              <a:t>Rechnet, führt Befehle aus</a:t>
            </a:r>
          </a:p>
        </p:txBody>
      </p:sp>
    </p:spTree>
    <p:extLst>
      <p:ext uri="{BB962C8B-B14F-4D97-AF65-F5344CB8AC3E}">
        <p14:creationId xmlns:p14="http://schemas.microsoft.com/office/powerpoint/2010/main" val="37602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1" grpId="0"/>
      <p:bldP spid="15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7301A-FBFB-0A0A-9E52-A7321672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Analogie Speicher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531D1-BCAA-DE96-F453-391043283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Analogie: </a:t>
            </a:r>
            <a:r>
              <a:rPr lang="de-CH" b="1" dirty="0"/>
              <a:t>Postfach</a:t>
            </a:r>
          </a:p>
          <a:p>
            <a:r>
              <a:rPr lang="de-CH" dirty="0"/>
              <a:t>Jedes Postfach hat:</a:t>
            </a:r>
          </a:p>
          <a:p>
            <a:pPr lvl="1"/>
            <a:r>
              <a:rPr lang="de-CH" b="1" dirty="0"/>
              <a:t>Adresse/Nummer </a:t>
            </a:r>
            <a:r>
              <a:rPr lang="de-CH" dirty="0"/>
              <a:t>(eindeutige Identifizierung)</a:t>
            </a:r>
          </a:p>
          <a:p>
            <a:pPr lvl="1"/>
            <a:r>
              <a:rPr lang="de-CH" b="1" dirty="0"/>
              <a:t>Inhalt</a:t>
            </a:r>
            <a:r>
              <a:rPr lang="de-CH" dirty="0"/>
              <a:t> (leer, Brief, Paket)</a:t>
            </a:r>
          </a:p>
          <a:p>
            <a:r>
              <a:rPr lang="de-CH" dirty="0"/>
              <a:t>Vorgehen beim Leeren von Postfach:</a:t>
            </a:r>
          </a:p>
          <a:p>
            <a:pPr lvl="1"/>
            <a:r>
              <a:rPr lang="de-CH" dirty="0"/>
              <a:t>Finde richtiges Postfach mithilfe von Adresse …</a:t>
            </a:r>
          </a:p>
          <a:p>
            <a:pPr lvl="1"/>
            <a:r>
              <a:rPr lang="de-CH" dirty="0"/>
              <a:t>… und nimm dort Inhalt heraus</a:t>
            </a:r>
          </a:p>
          <a:p>
            <a:r>
              <a:rPr lang="de-CH" dirty="0"/>
              <a:t>Speicher: Aufgeteilt in Bereiche:</a:t>
            </a:r>
          </a:p>
          <a:p>
            <a:pPr lvl="1"/>
            <a:r>
              <a:rPr lang="de-CH" dirty="0"/>
              <a:t>jeder hat eindeutige Adresse</a:t>
            </a:r>
          </a:p>
          <a:p>
            <a:pPr lvl="1"/>
            <a:r>
              <a:rPr lang="de-CH" dirty="0"/>
              <a:t>Kann Werte Speichern</a:t>
            </a:r>
          </a:p>
          <a:p>
            <a:r>
              <a:rPr lang="de-CH" dirty="0"/>
              <a:t>Mithilfe von Adresse kann man dann auf Werte zugreifen</a:t>
            </a:r>
          </a:p>
        </p:txBody>
      </p:sp>
      <p:pic>
        <p:nvPicPr>
          <p:cNvPr id="1028" name="Picture 4" descr="Umzug der Postfächer kommt nicht bei allen gut an - Lahr - Badische Zeitung">
            <a:extLst>
              <a:ext uri="{FF2B5EF4-FFF2-40B4-BE49-F238E27FC236}">
                <a16:creationId xmlns:a16="http://schemas.microsoft.com/office/drawing/2014/main" id="{697C484E-9A80-5028-8091-8C3CF25AB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29"/>
          <a:stretch/>
        </p:blipFill>
        <p:spPr bwMode="auto">
          <a:xfrm>
            <a:off x="7997772" y="1735218"/>
            <a:ext cx="3743486" cy="33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4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0FBD-688E-34B8-5293-7439C6B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1"/>
            <a:ext cx="10515600" cy="1325563"/>
          </a:xfrm>
        </p:spPr>
        <p:txBody>
          <a:bodyPr/>
          <a:lstStyle/>
          <a:p>
            <a:r>
              <a:rPr lang="de-CH" dirty="0"/>
              <a:t>Von-Neumann-Architektur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05346-B62B-BC8D-D344-EFCA2679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36822"/>
            <a:ext cx="10974859" cy="5686477"/>
          </a:xfrm>
        </p:spPr>
        <p:txBody>
          <a:bodyPr>
            <a:normAutofit/>
          </a:bodyPr>
          <a:lstStyle/>
          <a:p>
            <a:r>
              <a:rPr lang="de-CH" sz="2400" dirty="0"/>
              <a:t>Grundidee zum Aufbau von Computer stammt von</a:t>
            </a:r>
            <a:br>
              <a:rPr lang="de-CH" sz="2400" dirty="0"/>
            </a:br>
            <a:r>
              <a:rPr lang="de-CH" sz="2400" b="1" dirty="0"/>
              <a:t>John von Neumann</a:t>
            </a:r>
            <a:r>
              <a:rPr lang="de-CH" sz="2400" dirty="0"/>
              <a:t> aus Jahr </a:t>
            </a:r>
            <a:r>
              <a:rPr lang="de-CH" sz="2400" b="1" dirty="0"/>
              <a:t>1945</a:t>
            </a:r>
          </a:p>
          <a:p>
            <a:r>
              <a:rPr lang="de-CH" sz="2400" dirty="0"/>
              <a:t>Hat </a:t>
            </a:r>
            <a:r>
              <a:rPr lang="de-CH" sz="2400" b="1" dirty="0"/>
              <a:t>Von-Neumann-Architektur </a:t>
            </a:r>
            <a:r>
              <a:rPr lang="de-CH" sz="2400" dirty="0"/>
              <a:t>vorgestellt</a:t>
            </a:r>
          </a:p>
          <a:p>
            <a:r>
              <a:rPr lang="de-CH" sz="2400" dirty="0"/>
              <a:t>Ein einfaches </a:t>
            </a:r>
            <a:r>
              <a:rPr lang="de-CH" sz="2400" b="1" dirty="0"/>
              <a:t>Modell</a:t>
            </a:r>
            <a:r>
              <a:rPr lang="de-CH" sz="2400" dirty="0"/>
              <a:t>, wie Computer aufgebaut ist und</a:t>
            </a:r>
            <a:br>
              <a:rPr lang="de-CH" sz="2400" dirty="0"/>
            </a:br>
            <a:r>
              <a:rPr lang="de-CH" sz="2400" dirty="0"/>
              <a:t> funktioniert:</a:t>
            </a:r>
          </a:p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pPr marL="0" indent="0">
              <a:buNone/>
            </a:pPr>
            <a:endParaRPr lang="de-CH" sz="2400" b="1" dirty="0"/>
          </a:p>
          <a:p>
            <a:r>
              <a:rPr lang="de-CH" sz="2400" dirty="0"/>
              <a:t>Moderne Computer basieren (mehrheitlich) auf Von-Neumann-Architektur</a:t>
            </a:r>
          </a:p>
          <a:p>
            <a:r>
              <a:rPr lang="de-CH" sz="2400" dirty="0"/>
              <a:t>Später im Detail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C75685-3E1A-5617-A659-D10A0465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164" y="34701"/>
            <a:ext cx="3132632" cy="40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on Neumann architecture - Wikipedia">
            <a:extLst>
              <a:ext uri="{FF2B5EF4-FFF2-40B4-BE49-F238E27FC236}">
                <a16:creationId xmlns:a16="http://schemas.microsoft.com/office/drawing/2014/main" id="{F5FE9269-C887-7111-827F-4149C2992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3" y="2825915"/>
            <a:ext cx="5167309" cy="29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43306-5978-6F3F-1DEA-C83641EF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Prozessor / CPU (Central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unit</a:t>
            </a:r>
            <a:r>
              <a:rPr lang="de-CH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79717-C9D5-CF46-6527-711A3CE57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e-CH" dirty="0"/>
              <a:t>Fragen: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ist Prozessor? Wozu wird benötigt?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Welche Grössen beschreiben Prozessor?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Was für einen Prozessor hat dein Laptop?</a:t>
            </a:r>
          </a:p>
          <a:p>
            <a:r>
              <a:rPr lang="de-CH" dirty="0"/>
              <a:t>Antworten: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‘Gehirn’ des Computers, führt Befehle und Berechnungen aus.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Grössen:</a:t>
            </a:r>
          </a:p>
          <a:p>
            <a:pPr lvl="2"/>
            <a:r>
              <a:rPr lang="de-CH" dirty="0"/>
              <a:t>Taktfrequenz in Giga-Hertz</a:t>
            </a:r>
          </a:p>
          <a:p>
            <a:pPr lvl="2"/>
            <a:r>
              <a:rPr lang="de-CH" dirty="0"/>
              <a:t>Anzahl Cores (einzelne ‘CPUs’ in CPU)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/>
              <a:t>Surface Pro 8 i7:</a:t>
            </a:r>
          </a:p>
          <a:p>
            <a:pPr lvl="2"/>
            <a:r>
              <a:rPr lang="de-CH" dirty="0"/>
              <a:t>Core i7-1185G7</a:t>
            </a:r>
          </a:p>
          <a:p>
            <a:pPr lvl="2"/>
            <a:r>
              <a:rPr lang="de-CH" dirty="0"/>
              <a:t>4.80 GHz</a:t>
            </a:r>
          </a:p>
          <a:p>
            <a:pPr lvl="2"/>
            <a:r>
              <a:rPr lang="de-CH" dirty="0"/>
              <a:t>4 Cores</a:t>
            </a:r>
          </a:p>
          <a:p>
            <a:pPr lvl="2"/>
            <a:endParaRPr lang="de-CH" dirty="0"/>
          </a:p>
          <a:p>
            <a:pPr lvl="2"/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49EFC1-26FF-B82A-110E-933A1DA4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90931"/>
            <a:ext cx="3948113" cy="1707972"/>
          </a:xfrm>
          <a:prstGeom prst="rect">
            <a:avLst/>
          </a:prstGeom>
        </p:spPr>
      </p:pic>
      <p:pic>
        <p:nvPicPr>
          <p:cNvPr id="8" name="Picture 2" descr="CPUs bald teurer? Intel warnt vor CPU-Knappheit - PC-WELT">
            <a:extLst>
              <a:ext uri="{FF2B5EF4-FFF2-40B4-BE49-F238E27FC236}">
                <a16:creationId xmlns:a16="http://schemas.microsoft.com/office/drawing/2014/main" id="{75FBAD3A-AFC5-1197-C43E-CB28ACDB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67" y="1541134"/>
            <a:ext cx="4509772" cy="22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9EB10-0E48-95E4-DF83-B8C8B8E5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Teil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51129A-C3D0-941E-9A22-C771ABAC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Sprache des Computers (genauer: der CPU)</a:t>
            </a:r>
          </a:p>
        </p:txBody>
      </p:sp>
    </p:spTree>
    <p:extLst>
      <p:ext uri="{BB962C8B-B14F-4D97-AF65-F5344CB8AC3E}">
        <p14:creationId xmlns:p14="http://schemas.microsoft.com/office/powerpoint/2010/main" val="87907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1622</Words>
  <Application>Microsoft Macintosh PowerPoint</Application>
  <PresentationFormat>Breitbild</PresentationFormat>
  <Paragraphs>327</Paragraphs>
  <Slides>37</Slides>
  <Notes>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</vt:lpstr>
      <vt:lpstr>Assembler</vt:lpstr>
      <vt:lpstr>Ziele Unterrichtseinheit</vt:lpstr>
      <vt:lpstr>Lektion heute</vt:lpstr>
      <vt:lpstr>Teil 1</vt:lpstr>
      <vt:lpstr>Hardware von Computer</vt:lpstr>
      <vt:lpstr>Analogie Speicher</vt:lpstr>
      <vt:lpstr>Von-Neumann-Architektur</vt:lpstr>
      <vt:lpstr>Prozessor / CPU (Central processing unit)</vt:lpstr>
      <vt:lpstr>Teil 2</vt:lpstr>
      <vt:lpstr>Sprache der CPU</vt:lpstr>
      <vt:lpstr>Sprache der CPU</vt:lpstr>
      <vt:lpstr>Programmiersprachen</vt:lpstr>
      <vt:lpstr>Assembler</vt:lpstr>
      <vt:lpstr>Zusammenfassung</vt:lpstr>
      <vt:lpstr>Zusammenfassung: LÖSUNG</vt:lpstr>
      <vt:lpstr>Teil 3</vt:lpstr>
      <vt:lpstr>Anspruchsvolle Rechnung</vt:lpstr>
      <vt:lpstr>Ausführen von Code (F5)</vt:lpstr>
      <vt:lpstr>Addition in Assembler/Maschinensprache</vt:lpstr>
      <vt:lpstr>Addition: Vergleich</vt:lpstr>
      <vt:lpstr>PowerPoint-Präsentation</vt:lpstr>
      <vt:lpstr>Teil 4</vt:lpstr>
      <vt:lpstr>Lektion 2</vt:lpstr>
      <vt:lpstr>Von-Neumann-Architektur</vt:lpstr>
      <vt:lpstr>Von-Neumann-Architektur</vt:lpstr>
      <vt:lpstr>Von-Neumann-Architektur</vt:lpstr>
      <vt:lpstr>PowerPoint-Präsentation</vt:lpstr>
      <vt:lpstr>Von-Neumann-Architektur</vt:lpstr>
      <vt:lpstr>Assembler</vt:lpstr>
      <vt:lpstr>Little Man Computer</vt:lpstr>
      <vt:lpstr>Little Man Computer</vt:lpstr>
      <vt:lpstr>Little Man Computer</vt:lpstr>
      <vt:lpstr>Zeile 1: LDA 97</vt:lpstr>
      <vt:lpstr>Zeile 2: ADD 98</vt:lpstr>
      <vt:lpstr>Zeile 3: STA 99</vt:lpstr>
      <vt:lpstr>Zeile 4: OUT</vt:lpstr>
      <vt:lpstr>Zeile 5: HLT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Maschinensprache</dc:title>
  <dc:creator>Schärer Andreas</dc:creator>
  <cp:lastModifiedBy>Schärer Andreas</cp:lastModifiedBy>
  <cp:revision>156</cp:revision>
  <dcterms:created xsi:type="dcterms:W3CDTF">2022-06-06T12:24:46Z</dcterms:created>
  <dcterms:modified xsi:type="dcterms:W3CDTF">2022-06-07T15:45:59Z</dcterms:modified>
</cp:coreProperties>
</file>